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</p:sldIdLst>
  <p:sldSz cy="6858000" cx="12192000"/>
  <p:notesSz cx="6858000" cy="9144000"/>
  <p:embeddedFontLst>
    <p:embeddedFont>
      <p:font typeface="Roboto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54" roundtripDataSignature="AMtx7midbLPXOkyf2xyoFVd/yhTUN0R4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Roboto-bold.fntdata"/><Relationship Id="rId50" Type="http://schemas.openxmlformats.org/officeDocument/2006/relationships/font" Target="fonts/Roboto-regular.fntdata"/><Relationship Id="rId53" Type="http://schemas.openxmlformats.org/officeDocument/2006/relationships/font" Target="fonts/Roboto-boldItalic.fntdata"/><Relationship Id="rId52" Type="http://schemas.openxmlformats.org/officeDocument/2006/relationships/font" Target="fonts/Robot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54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D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3947986db6_0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3947986db6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33947986db6_0_1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3947986db6_0_4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3947986db6_0_4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3947986db6_0_4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3947986db6_0_4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3947986db6_0_4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33947986db6_0_4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3947986db6_0_4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3947986db6_0_4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33947986db6_0_4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3947986db6_0_4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3947986db6_0_4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3947986db6_0_4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3947986db6_0_4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3947986db6_0_4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33947986db6_0_4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947986db6_0_4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3947986db6_0_4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3947986db6_0_4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3947986db6_0_4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3947986db6_0_4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3947986db6_0_4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3947986db6_0_4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3947986db6_0_4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3947986db6_0_49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3947986db6_0_5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3947986db6_0_5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33947986db6_0_5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3947986db6_0_5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3947986db6_0_5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33947986db6_0_5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947986db6_0_2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947986db6_0_2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g33947986db6_0_2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3947986db6_0_5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3947986db6_0_5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3947986db6_0_5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3947986db6_0_5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3947986db6_0_5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33947986db6_0_5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3947986db6_0_5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3947986db6_0_5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33947986db6_0_5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3947986db6_0_5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3947986db6_0_5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33947986db6_0_5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3947986db6_0_5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33947986db6_0_5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33947986db6_0_5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3947986db6_0_5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33947986db6_0_5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33947986db6_0_5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3947986db6_0_6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3947986db6_0_6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33947986db6_0_6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3947986db6_0_6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3947986db6_0_6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33947986db6_0_6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3947986db6_0_6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3947986db6_0_6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33947986db6_0_6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3947986db6_0_6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3947986db6_0_6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33947986db6_0_6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3947986db6_0_2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3947986db6_0_2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g33947986db6_0_2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3947986db6_0_6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3947986db6_0_68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33947986db6_0_68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3947986db6_0_6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33947986db6_0_6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33947986db6_0_6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3947986db6_0_7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3947986db6_0_7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33947986db6_0_7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3947986db6_0_6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3947986db6_0_6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33947986db6_0_69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3947986db6_0_7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3947986db6_0_7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33947986db6_0_7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3947986db6_0_7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3947986db6_0_7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g33947986db6_0_7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3947986db6_0_7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3947986db6_0_7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33947986db6_0_7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3947986db6_0_7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3947986db6_0_7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33947986db6_0_7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3947986db6_0_7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33947986db6_0_7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g33947986db6_0_7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3947986db6_0_7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3947986db6_0_7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g33947986db6_0_7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3947986db6_0_3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3947986db6_0_3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33947986db6_0_3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33947986db6_0_8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33947986db6_0_8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33947986db6_0_8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3947986db6_0_8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3947986db6_0_8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g33947986db6_0_8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3947986db6_0_8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33947986db6_0_8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g33947986db6_0_8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3947986db6_0_8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3947986db6_0_8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g33947986db6_0_8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33947986db6_0_8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33947986db6_0_8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g33947986db6_0_8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3947986db6_0_8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33947986db6_0_8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g33947986db6_0_8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3947986db6_0_3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3947986db6_0_3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33947986db6_0_3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3947986db6_0_3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3947986db6_0_3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33947986db6_0_3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3947986db6_0_3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3947986db6_0_3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3947986db6_0_3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947986db6_0_3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3947986db6_0_3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3947986db6_0_3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3947986db6_0_3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3947986db6_0_3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33947986db6_0_3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3947986db6_0_247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5" name="Google Shape;15;g33947986db6_0_247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6" name="Google Shape;16;g33947986db6_0_24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3947986db6_0_282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0" name="Google Shape;50;g33947986db6_0_282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g33947986db6_0_28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3947986db6_0_28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3947986db6_0_251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g33947986db6_0_25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3947986db6_0_25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2" name="Google Shape;22;g33947986db6_0_25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3" name="Google Shape;23;g33947986db6_0_25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3947986db6_0_258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26" name="Google Shape;26;g33947986db6_0_258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7" name="Google Shape;27;g33947986db6_0_258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8" name="Google Shape;28;g33947986db6_0_25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3947986db6_0_263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31" name="Google Shape;31;g33947986db6_0_26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3947986db6_0_266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34" name="Google Shape;34;g33947986db6_0_266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5" name="Google Shape;35;g33947986db6_0_26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3947986db6_0_270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38" name="Google Shape;38;g33947986db6_0_27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3947986db6_0_2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33947986db6_0_273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42" name="Google Shape;42;g33947986db6_0_273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3" name="Google Shape;43;g33947986db6_0_273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4" name="Google Shape;44;g33947986db6_0_27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3947986db6_0_279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47" name="Google Shape;47;g33947986db6_0_27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3947986db6_0_243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33947986db6_0_243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33947986db6_0_24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9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8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947986db6_0_145"/>
          <p:cNvSpPr txBox="1"/>
          <p:nvPr>
            <p:ph type="ctrTitle"/>
          </p:nvPr>
        </p:nvSpPr>
        <p:spPr>
          <a:xfrm>
            <a:off x="415650" y="1677800"/>
            <a:ext cx="11370900" cy="2513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4700"/>
              <a:t>PANDUAN PENGGUNAAN DASHBOARD UTBK SNBT SNPMB 2025 (KOORDINATOR TIK)</a:t>
            </a:r>
            <a:endParaRPr sz="4700"/>
          </a:p>
        </p:txBody>
      </p:sp>
      <p:sp>
        <p:nvSpPr>
          <p:cNvPr id="60" name="Google Shape;60;g33947986db6_0_145"/>
          <p:cNvSpPr txBox="1"/>
          <p:nvPr>
            <p:ph idx="1" type="subTitle"/>
          </p:nvPr>
        </p:nvSpPr>
        <p:spPr>
          <a:xfrm>
            <a:off x="415650" y="4240228"/>
            <a:ext cx="113709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REV. 24</a:t>
            </a:r>
            <a:r>
              <a:rPr lang="en-ID"/>
              <a:t> FEBRUARI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g33947986db6_0_4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088" y="1316100"/>
            <a:ext cx="10587824" cy="3430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33947986db6_0_410"/>
          <p:cNvSpPr/>
          <p:nvPr/>
        </p:nvSpPr>
        <p:spPr>
          <a:xfrm>
            <a:off x="4626503" y="1543848"/>
            <a:ext cx="6048600" cy="1958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33947986db6_0_410"/>
          <p:cNvSpPr txBox="1"/>
          <p:nvPr/>
        </p:nvSpPr>
        <p:spPr>
          <a:xfrm>
            <a:off x="2011650" y="4979350"/>
            <a:ext cx="8168700" cy="9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ikuti panduan, cari akun @utbk_snpmb_bot, dan kirim perintah aktivasi yang tertera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171" name="Google Shape;171;g33947986db6_0_410"/>
          <p:cNvCxnSpPr>
            <a:stCxn id="170" idx="0"/>
            <a:endCxn id="169" idx="2"/>
          </p:cNvCxnSpPr>
          <p:nvPr/>
        </p:nvCxnSpPr>
        <p:spPr>
          <a:xfrm flipH="1" rot="10800000">
            <a:off x="6096000" y="3502450"/>
            <a:ext cx="1554900" cy="14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g33947986db6_0_4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227" y="1271138"/>
            <a:ext cx="9030375" cy="397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33947986db6_0_424"/>
          <p:cNvSpPr txBox="1"/>
          <p:nvPr/>
        </p:nvSpPr>
        <p:spPr>
          <a:xfrm>
            <a:off x="8925825" y="2330100"/>
            <a:ext cx="31752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lengkapi data verifikasi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79" name="Google Shape;179;g33947986db6_0_424"/>
          <p:cNvSpPr/>
          <p:nvPr/>
        </p:nvSpPr>
        <p:spPr>
          <a:xfrm>
            <a:off x="566250" y="2528050"/>
            <a:ext cx="5327100" cy="15300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0" name="Google Shape;180;g33947986db6_0_424"/>
          <p:cNvCxnSpPr>
            <a:stCxn id="178" idx="2"/>
            <a:endCxn id="179" idx="3"/>
          </p:cNvCxnSpPr>
          <p:nvPr/>
        </p:nvCxnSpPr>
        <p:spPr>
          <a:xfrm flipH="1">
            <a:off x="5893425" y="2901900"/>
            <a:ext cx="4620000" cy="391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/>
            </a:outerShdw>
          </a:effectLst>
        </p:spPr>
      </p:cxnSp>
      <p:sp>
        <p:nvSpPr>
          <p:cNvPr id="181" name="Google Shape;181;g33947986db6_0_424"/>
          <p:cNvSpPr/>
          <p:nvPr/>
        </p:nvSpPr>
        <p:spPr>
          <a:xfrm>
            <a:off x="4519575" y="4211563"/>
            <a:ext cx="1541400" cy="3912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2" name="Google Shape;182;g33947986db6_0_424"/>
          <p:cNvCxnSpPr>
            <a:stCxn id="183" idx="0"/>
            <a:endCxn id="181" idx="2"/>
          </p:cNvCxnSpPr>
          <p:nvPr/>
        </p:nvCxnSpPr>
        <p:spPr>
          <a:xfrm flipH="1" rot="10800000">
            <a:off x="3114425" y="4602675"/>
            <a:ext cx="2175900" cy="730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/>
            </a:outerShdw>
          </a:effectLst>
        </p:spPr>
      </p:cxnSp>
      <p:sp>
        <p:nvSpPr>
          <p:cNvPr id="183" name="Google Shape;183;g33947986db6_0_424"/>
          <p:cNvSpPr txBox="1"/>
          <p:nvPr/>
        </p:nvSpPr>
        <p:spPr>
          <a:xfrm>
            <a:off x="482375" y="5333475"/>
            <a:ext cx="52641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klik tombol 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“Kirim Data”</a:t>
            </a:r>
            <a:r>
              <a:rPr b="1" lang="en-ID" sz="2400">
                <a:latin typeface="Courier"/>
                <a:ea typeface="Courier"/>
                <a:cs typeface="Courier"/>
                <a:sym typeface="Courier"/>
              </a:rPr>
              <a:t>. </a:t>
            </a:r>
            <a:r>
              <a:rPr lang="en-ID" sz="24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Verifikasi oleh admin pusat.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g33947986db6_0_4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4753" y="1275025"/>
            <a:ext cx="7822501" cy="3693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33947986db6_0_438"/>
          <p:cNvSpPr txBox="1"/>
          <p:nvPr/>
        </p:nvSpPr>
        <p:spPr>
          <a:xfrm>
            <a:off x="1765200" y="5183525"/>
            <a:ext cx="8661600" cy="6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latin typeface="Courier"/>
                <a:ea typeface="Courier"/>
                <a:cs typeface="Courier"/>
                <a:sym typeface="Courier"/>
              </a:rPr>
              <a:t>T</a:t>
            </a: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ampilan beranda/home laman dashboard KorTIK Pusat UTBK PTN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947986db6_0_454"/>
          <p:cNvSpPr txBox="1"/>
          <p:nvPr>
            <p:ph idx="1" type="body"/>
          </p:nvPr>
        </p:nvSpPr>
        <p:spPr>
          <a:xfrm>
            <a:off x="415650" y="1693927"/>
            <a:ext cx="11360700" cy="3329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4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“Sistem pada UTBK-SNBT akan mencocokkan data yang akan mengikat data Koordinator TIK, Admin Server, Server, hingga penjadwalan sesi ujian dan ruang”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3947986db6_0_460"/>
          <p:cNvSpPr txBox="1"/>
          <p:nvPr>
            <p:ph type="title"/>
          </p:nvPr>
        </p:nvSpPr>
        <p:spPr>
          <a:xfrm>
            <a:off x="415600" y="12749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PENDAFTARAN AKUN ADMIN SERVER</a:t>
            </a:r>
            <a:endParaRPr/>
          </a:p>
        </p:txBody>
      </p:sp>
      <p:sp>
        <p:nvSpPr>
          <p:cNvPr id="203" name="Google Shape;203;g33947986db6_0_460"/>
          <p:cNvSpPr txBox="1"/>
          <p:nvPr>
            <p:ph idx="1" type="body"/>
          </p:nvPr>
        </p:nvSpPr>
        <p:spPr>
          <a:xfrm>
            <a:off x="415600" y="2327950"/>
            <a:ext cx="11360700" cy="3763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2500" lnSpcReduction="10000"/>
          </a:bodyPr>
          <a:lstStyle/>
          <a:p>
            <a:pPr indent="-477519" lvl="0" marL="51435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Login pada dashboard UTBK-SNBT 2025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77519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Kirim URL Registrasi yang terdapat pada panduan ke Admin Server yang akan didaftarkan 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77519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Memastikan bahwa Admin Server yang didaftarkan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Mengakses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&amp; melakukan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Registrasi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di hari yang sama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77519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Kode Referensi dan URL Registrasi ini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hanya berlaku selama satu hari saja</a:t>
            </a:r>
            <a:endParaRPr b="1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77519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Verifikasi dilakukan oleh Admin Pusat, notifikasi verifikasi akan dikirimkan melalui aplikasi Telegram. Pastikan bahwa Koordinator TIK dan Admin Server menggunakan Telegram untuk mendapatkan notifikasi yang dikirimkan oleh Sistem UTBK-SNBT.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3947986db6_0_473"/>
          <p:cNvSpPr txBox="1"/>
          <p:nvPr>
            <p:ph type="title"/>
          </p:nvPr>
        </p:nvSpPr>
        <p:spPr>
          <a:xfrm>
            <a:off x="415600" y="12749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PENDAFTARAN AKUN ADMIN SERVER</a:t>
            </a:r>
            <a:endParaRPr/>
          </a:p>
        </p:txBody>
      </p:sp>
      <p:sp>
        <p:nvSpPr>
          <p:cNvPr id="210" name="Google Shape;210;g33947986db6_0_473"/>
          <p:cNvSpPr txBox="1"/>
          <p:nvPr>
            <p:ph idx="1" type="body"/>
          </p:nvPr>
        </p:nvSpPr>
        <p:spPr>
          <a:xfrm>
            <a:off x="415650" y="2223075"/>
            <a:ext cx="11360700" cy="3763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2500" lnSpcReduction="10000"/>
          </a:bodyPr>
          <a:lstStyle/>
          <a:p>
            <a:pPr indent="-156527" lvl="0" marL="22860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Pada laman utama dashboard, pilih menu 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Pengelolaan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→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Admin Server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156527" lvl="0" marL="228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Pada kolom “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Panduan Untuk Menambah Admin Server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” terdapat 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URL Registrasi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, “copy / salin” dan </a:t>
            </a:r>
            <a:r>
              <a:rPr b="1"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kirim</a:t>
            </a: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 URL tersebut ke Admin Server. 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156527" lvl="0" marL="228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Admin server yang telah menerima kode referal dan telah mengisi registrasi admin server maka status data admin server yang didaftarkan akan menunggu verifikasi. 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156527" lvl="0" marL="2286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rabi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Notifikasi verifikasi akan dikirim menggunakan aplikasi Telegram.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0" lvl="0" marL="45720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ID" sz="1800">
                <a:solidFill>
                  <a:srgbClr val="FF0000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untuk diperhatikan :</a:t>
            </a:r>
            <a:endParaRPr b="1" sz="1800">
              <a:solidFill>
                <a:srgbClr val="FF0000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4327" lvl="0" marL="91440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lphaL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Kode Referensi dan URL Registrasi ini hanya berlaku selama satu hari (24 jam) </a:t>
            </a:r>
            <a:endParaRPr sz="18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4327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"/>
              <a:buAutoNum type="alphaLcPeriod"/>
            </a:pPr>
            <a:r>
              <a:rPr lang="en-ID" sz="18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pastikan bahwa admin server mengakses URL dan melakukan registrasi pada hari yang sama.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g33947986db6_0_4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725" y="1081700"/>
            <a:ext cx="9040548" cy="4254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33947986db6_0_479"/>
          <p:cNvSpPr txBox="1"/>
          <p:nvPr/>
        </p:nvSpPr>
        <p:spPr>
          <a:xfrm>
            <a:off x="1361850" y="5519075"/>
            <a:ext cx="94683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URL registrasi yang di copy &amp; salin, selanjutnya dikirimkan ke admin server</a:t>
            </a:r>
            <a:endParaRPr sz="22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18" name="Google Shape;218;g33947986db6_0_479"/>
          <p:cNvSpPr/>
          <p:nvPr/>
        </p:nvSpPr>
        <p:spPr>
          <a:xfrm>
            <a:off x="2873225" y="1551975"/>
            <a:ext cx="6020400" cy="761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9" name="Google Shape;219;g33947986db6_0_479"/>
          <p:cNvCxnSpPr>
            <a:stCxn id="217" idx="0"/>
            <a:endCxn id="218" idx="2"/>
          </p:cNvCxnSpPr>
          <p:nvPr/>
        </p:nvCxnSpPr>
        <p:spPr>
          <a:xfrm rot="10800000">
            <a:off x="5883300" y="2313275"/>
            <a:ext cx="212700" cy="3205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g33947986db6_0_4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788" y="1166737"/>
            <a:ext cx="10334427" cy="481947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g33947986db6_0_490"/>
          <p:cNvSpPr txBox="1"/>
          <p:nvPr/>
        </p:nvSpPr>
        <p:spPr>
          <a:xfrm>
            <a:off x="781000" y="3854425"/>
            <a:ext cx="4016100" cy="12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data admin server yg telah melakukan registrasi dan masih menunggu proses verifikasi 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27" name="Google Shape;227;g33947986db6_0_490"/>
          <p:cNvSpPr/>
          <p:nvPr/>
        </p:nvSpPr>
        <p:spPr>
          <a:xfrm>
            <a:off x="2380375" y="2904700"/>
            <a:ext cx="8839800" cy="845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8" name="Google Shape;228;g33947986db6_0_490"/>
          <p:cNvCxnSpPr>
            <a:stCxn id="226" idx="0"/>
          </p:cNvCxnSpPr>
          <p:nvPr/>
        </p:nvCxnSpPr>
        <p:spPr>
          <a:xfrm flipH="1" rot="10800000">
            <a:off x="2789050" y="3418525"/>
            <a:ext cx="31800" cy="435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9" name="Google Shape;229;g33947986db6_0_490"/>
          <p:cNvSpPr/>
          <p:nvPr/>
        </p:nvSpPr>
        <p:spPr>
          <a:xfrm>
            <a:off x="10321775" y="3148000"/>
            <a:ext cx="842100" cy="255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g33947986db6_0_490"/>
          <p:cNvSpPr txBox="1"/>
          <p:nvPr/>
        </p:nvSpPr>
        <p:spPr>
          <a:xfrm>
            <a:off x="8147900" y="3854425"/>
            <a:ext cx="3458700" cy="12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status akan berubah menjadi </a:t>
            </a:r>
            <a:r>
              <a:rPr b="1"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“terverifikasi”</a:t>
            </a: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jika sudah diverifikasi oleh admin pusat dan warna menjadi hijau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231" name="Google Shape;231;g33947986db6_0_490"/>
          <p:cNvCxnSpPr>
            <a:stCxn id="230" idx="0"/>
            <a:endCxn id="229" idx="2"/>
          </p:cNvCxnSpPr>
          <p:nvPr/>
        </p:nvCxnSpPr>
        <p:spPr>
          <a:xfrm flipH="1" rot="10800000">
            <a:off x="9877250" y="3403225"/>
            <a:ext cx="865500" cy="451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3947986db6_0_504"/>
          <p:cNvSpPr txBox="1"/>
          <p:nvPr>
            <p:ph type="title"/>
          </p:nvPr>
        </p:nvSpPr>
        <p:spPr>
          <a:xfrm>
            <a:off x="415600" y="12749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PENJADWALAN ADMIN SERVER</a:t>
            </a:r>
            <a:endParaRPr/>
          </a:p>
        </p:txBody>
      </p:sp>
      <p:sp>
        <p:nvSpPr>
          <p:cNvPr id="238" name="Google Shape;238;g33947986db6_0_504"/>
          <p:cNvSpPr txBox="1"/>
          <p:nvPr>
            <p:ph idx="1" type="body"/>
          </p:nvPr>
        </p:nvSpPr>
        <p:spPr>
          <a:xfrm>
            <a:off x="415600" y="2233576"/>
            <a:ext cx="11360700" cy="3858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-514350" lvl="0" marL="51435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"/>
              <a:buAutoNum type="arabicPeriod"/>
            </a:pPr>
            <a:r>
              <a:rPr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Proses penjadwalan admin server </a:t>
            </a:r>
            <a:r>
              <a:rPr b="1"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HANYA</a:t>
            </a:r>
            <a:r>
              <a:rPr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dilakukan oleh Kortik</a:t>
            </a:r>
            <a:endParaRPr sz="2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514350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"/>
              <a:buAutoNum type="arabicPeriod"/>
            </a:pPr>
            <a:r>
              <a:rPr b="1"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HANYA</a:t>
            </a:r>
            <a:r>
              <a:rPr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Admin Server yang sudah diverifikasi oleh Admin Pusat yang bisa dijadwalkan</a:t>
            </a:r>
            <a:endParaRPr sz="2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514350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"/>
              <a:buAutoNum type="arabicPeriod"/>
            </a:pPr>
            <a:r>
              <a:rPr lang="en-ID" sz="2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Jika Admin server yang sudah dijadwalkan berhalangan hadir saat bertugas, Koordinator TIK dapat menugaskan Admin server lain untuk menggantikan atau melanjutkan tugas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3947986db6_0_517"/>
          <p:cNvSpPr txBox="1"/>
          <p:nvPr>
            <p:ph type="title"/>
          </p:nvPr>
        </p:nvSpPr>
        <p:spPr>
          <a:xfrm>
            <a:off x="415600" y="12749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PENJADWALAN ADMIN SERVER</a:t>
            </a:r>
            <a:endParaRPr/>
          </a:p>
        </p:txBody>
      </p:sp>
      <p:sp>
        <p:nvSpPr>
          <p:cNvPr id="245" name="Google Shape;245;g33947986db6_0_517"/>
          <p:cNvSpPr txBox="1"/>
          <p:nvPr>
            <p:ph idx="1" type="body"/>
          </p:nvPr>
        </p:nvSpPr>
        <p:spPr>
          <a:xfrm>
            <a:off x="415600" y="2233576"/>
            <a:ext cx="11360700" cy="3858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-2032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pada menu penjadwalan, tekan tombol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Penjadwalan → Admin Server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→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Atur jadwal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pada kolom periode ujian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2032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Pilih dari daftar nama admin server,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tekan 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dan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geser 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ke area baris tanggal ujian dan kolom server yang akan dipilih, kemudian klik tombol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Simpan.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2032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Untuk mengganti admin server yang telah dijadwalkan. Pilih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icon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(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x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 pada box nama admin server yang sudah dijadwalkan.  </a:t>
            </a:r>
            <a:endParaRPr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2032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"/>
              <a:buAutoNum type="arabicPeriod"/>
            </a:pP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Kemudian Pilih dari daftar nama admin server pengganti,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tekan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dan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geser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ke area baris tanggal ujian dan kolom server yang akan dipilih, kemudian klik tombol </a:t>
            </a:r>
            <a:r>
              <a:rPr b="1"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Simpan</a:t>
            </a:r>
            <a:r>
              <a:rPr lang="en-ID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2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947986db6_0_292"/>
          <p:cNvSpPr txBox="1"/>
          <p:nvPr>
            <p:ph idx="1" type="body"/>
          </p:nvPr>
        </p:nvSpPr>
        <p:spPr>
          <a:xfrm>
            <a:off x="415650" y="2023850"/>
            <a:ext cx="11360700" cy="2474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D" sz="3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“Dokumen ini menerangkan informasi terkait peranan dan fungsi koordinasi antar Koordinator TIK dan Admin Server  melalui tahapan - tahapan proses di dalamnya”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g33947986db6_0_5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2050" y="1233800"/>
            <a:ext cx="10327900" cy="47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33947986db6_0_523"/>
          <p:cNvSpPr txBox="1"/>
          <p:nvPr/>
        </p:nvSpPr>
        <p:spPr>
          <a:xfrm>
            <a:off x="7969350" y="4196550"/>
            <a:ext cx="30315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3. klik </a:t>
            </a:r>
            <a:r>
              <a:rPr b="1"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“Atur Jadwal”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53" name="Google Shape;253;g33947986db6_0_523"/>
          <p:cNvSpPr/>
          <p:nvPr/>
        </p:nvSpPr>
        <p:spPr>
          <a:xfrm>
            <a:off x="10613200" y="2338100"/>
            <a:ext cx="559200" cy="4740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4" name="Google Shape;254;g33947986db6_0_523"/>
          <p:cNvCxnSpPr>
            <a:stCxn id="252" idx="0"/>
            <a:endCxn id="253" idx="2"/>
          </p:cNvCxnSpPr>
          <p:nvPr/>
        </p:nvCxnSpPr>
        <p:spPr>
          <a:xfrm flipH="1" rot="10800000">
            <a:off x="9485100" y="2812050"/>
            <a:ext cx="1407600" cy="1384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5" name="Google Shape;255;g33947986db6_0_523"/>
          <p:cNvSpPr txBox="1"/>
          <p:nvPr/>
        </p:nvSpPr>
        <p:spPr>
          <a:xfrm>
            <a:off x="5527425" y="1661525"/>
            <a:ext cx="30315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1. klik </a:t>
            </a:r>
            <a:r>
              <a:rPr b="1"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“Penjadwalan”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56" name="Google Shape;256;g33947986db6_0_523"/>
          <p:cNvSpPr/>
          <p:nvPr/>
        </p:nvSpPr>
        <p:spPr>
          <a:xfrm>
            <a:off x="1070625" y="2810538"/>
            <a:ext cx="1114200" cy="216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7" name="Google Shape;257;g33947986db6_0_523"/>
          <p:cNvCxnSpPr>
            <a:stCxn id="255" idx="1"/>
            <a:endCxn id="256" idx="3"/>
          </p:cNvCxnSpPr>
          <p:nvPr/>
        </p:nvCxnSpPr>
        <p:spPr>
          <a:xfrm flipH="1">
            <a:off x="2184825" y="1797725"/>
            <a:ext cx="3342600" cy="1121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8" name="Google Shape;258;g33947986db6_0_523"/>
          <p:cNvSpPr/>
          <p:nvPr/>
        </p:nvSpPr>
        <p:spPr>
          <a:xfrm>
            <a:off x="1070625" y="2595813"/>
            <a:ext cx="1114200" cy="216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9" name="Google Shape;259;g33947986db6_0_523"/>
          <p:cNvCxnSpPr>
            <a:stCxn id="260" idx="0"/>
            <a:endCxn id="258" idx="2"/>
          </p:cNvCxnSpPr>
          <p:nvPr/>
        </p:nvCxnSpPr>
        <p:spPr>
          <a:xfrm rot="10800000">
            <a:off x="1627750" y="2812050"/>
            <a:ext cx="2846400" cy="1384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0" name="Google Shape;260;g33947986db6_0_523"/>
          <p:cNvSpPr txBox="1"/>
          <p:nvPr/>
        </p:nvSpPr>
        <p:spPr>
          <a:xfrm>
            <a:off x="2958400" y="4196550"/>
            <a:ext cx="30315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2. klik </a:t>
            </a:r>
            <a:r>
              <a:rPr b="1"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“Admin Server”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g33947986db6_0_5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5813" y="1305599"/>
            <a:ext cx="9920376" cy="46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33947986db6_0_542"/>
          <p:cNvSpPr txBox="1"/>
          <p:nvPr/>
        </p:nvSpPr>
        <p:spPr>
          <a:xfrm>
            <a:off x="7182951" y="2856969"/>
            <a:ext cx="3410400" cy="12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tombol 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Kembali </a:t>
            </a: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berfungsi untuk kembali ke laman sebelumnya, tombol 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Reset </a:t>
            </a: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berfungsi untuk mengembalikan penjadwalan admin server yang belum di save, tombol 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Simpan </a:t>
            </a: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untuk menyimpan penjadwalan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68" name="Google Shape;268;g33947986db6_0_542"/>
          <p:cNvSpPr/>
          <p:nvPr/>
        </p:nvSpPr>
        <p:spPr>
          <a:xfrm>
            <a:off x="9372601" y="1583897"/>
            <a:ext cx="1683600" cy="272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9" name="Google Shape;269;g33947986db6_0_542"/>
          <p:cNvCxnSpPr>
            <a:stCxn id="267" idx="0"/>
            <a:endCxn id="268" idx="2"/>
          </p:cNvCxnSpPr>
          <p:nvPr/>
        </p:nvCxnSpPr>
        <p:spPr>
          <a:xfrm flipH="1" rot="10800000">
            <a:off x="8888151" y="1856169"/>
            <a:ext cx="1326300" cy="1000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0" name="Google Shape;270;g33947986db6_0_542"/>
          <p:cNvSpPr/>
          <p:nvPr/>
        </p:nvSpPr>
        <p:spPr>
          <a:xfrm>
            <a:off x="4468849" y="2463305"/>
            <a:ext cx="1061100" cy="272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1" name="Google Shape;271;g33947986db6_0_542"/>
          <p:cNvCxnSpPr>
            <a:endCxn id="270" idx="3"/>
          </p:cNvCxnSpPr>
          <p:nvPr/>
        </p:nvCxnSpPr>
        <p:spPr>
          <a:xfrm rot="10800000">
            <a:off x="5529949" y="2599505"/>
            <a:ext cx="1928100" cy="222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g33947986db6_0_542"/>
          <p:cNvSpPr/>
          <p:nvPr/>
        </p:nvSpPr>
        <p:spPr>
          <a:xfrm>
            <a:off x="4732440" y="2783400"/>
            <a:ext cx="401100" cy="2640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3" name="Google Shape;273;g33947986db6_0_542"/>
          <p:cNvCxnSpPr>
            <a:stCxn id="274" idx="0"/>
            <a:endCxn id="272" idx="2"/>
          </p:cNvCxnSpPr>
          <p:nvPr/>
        </p:nvCxnSpPr>
        <p:spPr>
          <a:xfrm flipH="1" rot="10800000">
            <a:off x="4427804" y="3047464"/>
            <a:ext cx="505200" cy="486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4" name="Google Shape;274;g33947986db6_0_542"/>
          <p:cNvSpPr txBox="1"/>
          <p:nvPr/>
        </p:nvSpPr>
        <p:spPr>
          <a:xfrm>
            <a:off x="2831204" y="3534064"/>
            <a:ext cx="3193200" cy="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tombol + untuk menambahkan/menjadwalkan admin server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75" name="Google Shape;275;g33947986db6_0_542"/>
          <p:cNvSpPr txBox="1"/>
          <p:nvPr/>
        </p:nvSpPr>
        <p:spPr>
          <a:xfrm>
            <a:off x="6155600" y="4830475"/>
            <a:ext cx="30315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Periode Ujian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g33947986db6_0_5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4800" y="2124075"/>
            <a:ext cx="6322400" cy="2125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33947986db6_0_559"/>
          <p:cNvSpPr txBox="1"/>
          <p:nvPr/>
        </p:nvSpPr>
        <p:spPr>
          <a:xfrm>
            <a:off x="1376775" y="5163725"/>
            <a:ext cx="9715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setelah Klik icon + (plus) kemudian pilih admin server dari list daftar nama admin server yang akan dijadwalkan, kemudian “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Jadwalkan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”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83" name="Google Shape;283;g33947986db6_0_559"/>
          <p:cNvSpPr/>
          <p:nvPr/>
        </p:nvSpPr>
        <p:spPr>
          <a:xfrm>
            <a:off x="3152775" y="2743200"/>
            <a:ext cx="5924700" cy="1286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4" name="Google Shape;284;g33947986db6_0_559"/>
          <p:cNvCxnSpPr>
            <a:stCxn id="282" idx="0"/>
            <a:endCxn id="283" idx="2"/>
          </p:cNvCxnSpPr>
          <p:nvPr/>
        </p:nvCxnSpPr>
        <p:spPr>
          <a:xfrm rot="10800000">
            <a:off x="6115125" y="4030025"/>
            <a:ext cx="119400" cy="1133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3947986db6_0_570"/>
          <p:cNvSpPr txBox="1"/>
          <p:nvPr>
            <p:ph type="title"/>
          </p:nvPr>
        </p:nvSpPr>
        <p:spPr>
          <a:xfrm>
            <a:off x="415600" y="126011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/>
              <a:t>VERIFIKASI SERVER UJIAN, RUANG UJIAN DAN DATA PESERTA</a:t>
            </a:r>
            <a:endParaRPr sz="2800"/>
          </a:p>
        </p:txBody>
      </p:sp>
      <p:sp>
        <p:nvSpPr>
          <p:cNvPr id="291" name="Google Shape;291;g33947986db6_0_570"/>
          <p:cNvSpPr txBox="1"/>
          <p:nvPr/>
        </p:nvSpPr>
        <p:spPr>
          <a:xfrm>
            <a:off x="919289" y="2871523"/>
            <a:ext cx="103533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“Verifikasi Server Ujian, Ruang Ujian dan Data Peserta dilakukan untuk menyesuaikan data yang masuk dengan data dilapangan.”</a:t>
            </a:r>
            <a:endParaRPr sz="2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508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3947986db6_0_581"/>
          <p:cNvSpPr txBox="1"/>
          <p:nvPr>
            <p:ph type="title"/>
          </p:nvPr>
        </p:nvSpPr>
        <p:spPr>
          <a:xfrm>
            <a:off x="367975" y="123154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RUANGAN</a:t>
            </a:r>
            <a:endParaRPr/>
          </a:p>
        </p:txBody>
      </p:sp>
      <p:sp>
        <p:nvSpPr>
          <p:cNvPr id="298" name="Google Shape;298;g33947986db6_0_581"/>
          <p:cNvSpPr txBox="1"/>
          <p:nvPr>
            <p:ph idx="1" type="body"/>
          </p:nvPr>
        </p:nvSpPr>
        <p:spPr>
          <a:xfrm>
            <a:off x="415600" y="2200275"/>
            <a:ext cx="11360700" cy="389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lnSpcReduction="20000"/>
          </a:bodyPr>
          <a:lstStyle/>
          <a:p>
            <a:pPr indent="-355600" lvl="0" marL="45720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Pilih menu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Verifikasi Ruang Ujian</a:t>
            </a: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, kemudian pilih tombol Sesi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Lihat Daftar Server Ujian</a:t>
            </a: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.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Kemudian, Pilih tombol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Lihat Daftar Ruang Ujian.</a:t>
            </a:r>
            <a:endParaRPr b="1"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Pilih Ruang Ujian yang akan di verifikasi pada Daftar Ruang Ujian.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Klik tombol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Verifikasi Denah</a:t>
            </a: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 pada salah satu ruangan dengan status denah belum terverifikasi.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Pilih layout denah, kemudian isi jumlah workstation sesuai dengan layout yang telah dipilih, kemudian klik tombol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Verifikasi.</a:t>
            </a:r>
            <a:endParaRPr b="1"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Akan muncul jendela konfirmasi (apakah layout ruangan sudah benar)pada browser, klik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Ya </a:t>
            </a: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jika sudah sesuai.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Jika berhasil status denah ruang ujian akan berubah menjadi </a:t>
            </a:r>
            <a:r>
              <a:rPr b="1"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Terverifikasi</a:t>
            </a:r>
            <a:r>
              <a:rPr lang="en-ID" sz="20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g33947986db6_0_5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1474" y="1713625"/>
            <a:ext cx="9148852" cy="42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g33947986db6_0_591"/>
          <p:cNvSpPr txBox="1"/>
          <p:nvPr>
            <p:ph type="title"/>
          </p:nvPr>
        </p:nvSpPr>
        <p:spPr>
          <a:xfrm>
            <a:off x="415550" y="10524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SERVER</a:t>
            </a:r>
            <a:endParaRPr/>
          </a:p>
        </p:txBody>
      </p:sp>
      <p:sp>
        <p:nvSpPr>
          <p:cNvPr id="306" name="Google Shape;306;g33947986db6_0_591"/>
          <p:cNvSpPr txBox="1"/>
          <p:nvPr/>
        </p:nvSpPr>
        <p:spPr>
          <a:xfrm>
            <a:off x="2764075" y="5162550"/>
            <a:ext cx="7482000" cy="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rgbClr val="434343"/>
                </a:solidFill>
                <a:latin typeface="Avenir"/>
                <a:ea typeface="Avenir"/>
                <a:cs typeface="Avenir"/>
                <a:sym typeface="Avenir"/>
              </a:rPr>
              <a:t>Pilih menu “</a:t>
            </a:r>
            <a:r>
              <a:rPr b="1" lang="en-ID" sz="1300">
                <a:solidFill>
                  <a:srgbClr val="434343"/>
                </a:solidFill>
                <a:latin typeface="Avenir"/>
                <a:ea typeface="Avenir"/>
                <a:cs typeface="Avenir"/>
                <a:sym typeface="Avenir"/>
              </a:rPr>
              <a:t>Verifikasi Ruang Ujian”</a:t>
            </a:r>
            <a:r>
              <a:rPr lang="en-ID" sz="1300">
                <a:solidFill>
                  <a:srgbClr val="434343"/>
                </a:solidFill>
                <a:latin typeface="Avenir"/>
                <a:ea typeface="Avenir"/>
                <a:cs typeface="Avenir"/>
                <a:sym typeface="Avenir"/>
              </a:rPr>
              <a:t>, kemudian pilih tombol Sesi “Lihat </a:t>
            </a:r>
            <a:r>
              <a:rPr b="1" lang="en-ID" sz="1300">
                <a:solidFill>
                  <a:srgbClr val="434343"/>
                </a:solidFill>
                <a:latin typeface="Avenir"/>
                <a:ea typeface="Avenir"/>
                <a:cs typeface="Avenir"/>
                <a:sym typeface="Avenir"/>
              </a:rPr>
              <a:t>Daftar Server Ujian”</a:t>
            </a:r>
            <a:endParaRPr sz="2400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307" name="Google Shape;307;g33947986db6_0_591"/>
          <p:cNvCxnSpPr>
            <a:endCxn id="308" idx="2"/>
          </p:cNvCxnSpPr>
          <p:nvPr/>
        </p:nvCxnSpPr>
        <p:spPr>
          <a:xfrm flipH="1" rot="10800000">
            <a:off x="8753400" y="3209800"/>
            <a:ext cx="1461300" cy="1905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9" name="Google Shape;309;g33947986db6_0_591"/>
          <p:cNvSpPr/>
          <p:nvPr/>
        </p:nvSpPr>
        <p:spPr>
          <a:xfrm>
            <a:off x="1521467" y="2240092"/>
            <a:ext cx="1242600" cy="2775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0" name="Google Shape;310;g33947986db6_0_591"/>
          <p:cNvCxnSpPr>
            <a:endCxn id="309" idx="2"/>
          </p:cNvCxnSpPr>
          <p:nvPr/>
        </p:nvCxnSpPr>
        <p:spPr>
          <a:xfrm rot="10800000">
            <a:off x="2142767" y="2517592"/>
            <a:ext cx="2924400" cy="2645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8" name="Google Shape;308;g33947986db6_0_591"/>
          <p:cNvSpPr/>
          <p:nvPr/>
        </p:nvSpPr>
        <p:spPr>
          <a:xfrm>
            <a:off x="9810750" y="2697400"/>
            <a:ext cx="807900" cy="512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33947986db6_0_6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3562" y="1091225"/>
            <a:ext cx="9024875" cy="4218499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33947986db6_0_606"/>
          <p:cNvSpPr txBox="1"/>
          <p:nvPr/>
        </p:nvSpPr>
        <p:spPr>
          <a:xfrm>
            <a:off x="1919400" y="5521905"/>
            <a:ext cx="83532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9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kemudian pilih tombol </a:t>
            </a:r>
            <a:r>
              <a:rPr b="1" lang="en-ID" sz="19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</a:t>
            </a:r>
            <a:r>
              <a:rPr b="1" lang="en-ID" sz="1900">
                <a:latin typeface="Courier"/>
                <a:ea typeface="Courier"/>
                <a:cs typeface="Courier"/>
                <a:sym typeface="Courier"/>
              </a:rPr>
              <a:t>Lihat Daftar Ruang Ujian</a:t>
            </a:r>
            <a:r>
              <a:rPr b="1" lang="en-ID" sz="19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”</a:t>
            </a:r>
            <a:r>
              <a:rPr lang="en-ID" sz="19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9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18" name="Google Shape;318;g33947986db6_0_606"/>
          <p:cNvCxnSpPr>
            <a:endCxn id="319" idx="2"/>
          </p:cNvCxnSpPr>
          <p:nvPr/>
        </p:nvCxnSpPr>
        <p:spPr>
          <a:xfrm flipH="1" rot="10800000">
            <a:off x="7515275" y="2524121"/>
            <a:ext cx="2580300" cy="2952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9" name="Google Shape;319;g33947986db6_0_606"/>
          <p:cNvSpPr/>
          <p:nvPr/>
        </p:nvSpPr>
        <p:spPr>
          <a:xfrm>
            <a:off x="9582725" y="2068721"/>
            <a:ext cx="1025700" cy="455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g33947986db6_0_6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8775" y="1702238"/>
            <a:ext cx="7854453" cy="3659124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33947986db6_0_618"/>
          <p:cNvSpPr txBox="1"/>
          <p:nvPr>
            <p:ph type="title"/>
          </p:nvPr>
        </p:nvSpPr>
        <p:spPr>
          <a:xfrm>
            <a:off x="415650" y="964849"/>
            <a:ext cx="11360700" cy="662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130"/>
              <a:t>VERIFIKASI DENAH RUANGAN</a:t>
            </a:r>
            <a:endParaRPr sz="3130"/>
          </a:p>
        </p:txBody>
      </p:sp>
      <p:sp>
        <p:nvSpPr>
          <p:cNvPr id="327" name="Google Shape;327;g33947986db6_0_618"/>
          <p:cNvSpPr txBox="1"/>
          <p:nvPr/>
        </p:nvSpPr>
        <p:spPr>
          <a:xfrm>
            <a:off x="1562100" y="5436350"/>
            <a:ext cx="9067800" cy="6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pilih tombol </a:t>
            </a:r>
            <a:r>
              <a:rPr b="1"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“Verifikasi Denah”, </a:t>
            </a:r>
            <a:r>
              <a:rPr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untuk selanjutnya melakukan proses verifikasi kesesuaian denah di lapangan</a:t>
            </a:r>
            <a:r>
              <a:rPr lang="en-ID" sz="1550">
                <a:latin typeface="Courier"/>
                <a:ea typeface="Courier"/>
                <a:cs typeface="Courier"/>
                <a:sym typeface="Courier"/>
              </a:rPr>
              <a:t>.</a:t>
            </a:r>
            <a:endParaRPr sz="155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28" name="Google Shape;328;g33947986db6_0_618"/>
          <p:cNvCxnSpPr>
            <a:endCxn id="329" idx="1"/>
          </p:cNvCxnSpPr>
          <p:nvPr/>
        </p:nvCxnSpPr>
        <p:spPr>
          <a:xfrm flipH="1" rot="10800000">
            <a:off x="4895723" y="2839896"/>
            <a:ext cx="4227000" cy="2598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9" name="Google Shape;329;g33947986db6_0_618"/>
          <p:cNvSpPr/>
          <p:nvPr/>
        </p:nvSpPr>
        <p:spPr>
          <a:xfrm>
            <a:off x="9122723" y="2508696"/>
            <a:ext cx="973800" cy="662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g33947986db6_0_6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377" y="1701964"/>
            <a:ext cx="8829252" cy="4177674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g33947986db6_0_630"/>
          <p:cNvSpPr txBox="1"/>
          <p:nvPr>
            <p:ph type="title"/>
          </p:nvPr>
        </p:nvSpPr>
        <p:spPr>
          <a:xfrm>
            <a:off x="415650" y="964849"/>
            <a:ext cx="11360700" cy="662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130"/>
              <a:t>VERIFIKASI DENAH RUANGAN</a:t>
            </a:r>
            <a:endParaRPr sz="3130"/>
          </a:p>
        </p:txBody>
      </p:sp>
      <p:sp>
        <p:nvSpPr>
          <p:cNvPr id="337" name="Google Shape;337;g33947986db6_0_630"/>
          <p:cNvSpPr/>
          <p:nvPr/>
        </p:nvSpPr>
        <p:spPr>
          <a:xfrm>
            <a:off x="2845950" y="2202650"/>
            <a:ext cx="2813400" cy="923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g33947986db6_0_630"/>
          <p:cNvSpPr txBox="1"/>
          <p:nvPr/>
        </p:nvSpPr>
        <p:spPr>
          <a:xfrm>
            <a:off x="1566760" y="3863003"/>
            <a:ext cx="12792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Informasi </a:t>
            </a:r>
            <a:endParaRPr sz="155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39" name="Google Shape;339;g33947986db6_0_630"/>
          <p:cNvCxnSpPr>
            <a:stCxn id="338" idx="0"/>
            <a:endCxn id="337" idx="1"/>
          </p:cNvCxnSpPr>
          <p:nvPr/>
        </p:nvCxnSpPr>
        <p:spPr>
          <a:xfrm flipH="1" rot="10800000">
            <a:off x="2206360" y="2664503"/>
            <a:ext cx="639600" cy="119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0" name="Google Shape;340;g33947986db6_0_630"/>
          <p:cNvSpPr/>
          <p:nvPr/>
        </p:nvSpPr>
        <p:spPr>
          <a:xfrm>
            <a:off x="3888978" y="3193875"/>
            <a:ext cx="883200" cy="317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g33947986db6_0_630"/>
          <p:cNvSpPr txBox="1"/>
          <p:nvPr/>
        </p:nvSpPr>
        <p:spPr>
          <a:xfrm>
            <a:off x="1715882" y="4907764"/>
            <a:ext cx="18630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Status Verifikasi </a:t>
            </a:r>
            <a:endParaRPr sz="155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42" name="Google Shape;342;g33947986db6_0_630"/>
          <p:cNvCxnSpPr>
            <a:stCxn id="341" idx="0"/>
            <a:endCxn id="340" idx="2"/>
          </p:cNvCxnSpPr>
          <p:nvPr/>
        </p:nvCxnSpPr>
        <p:spPr>
          <a:xfrm flipH="1" rot="10800000">
            <a:off x="2647382" y="3511564"/>
            <a:ext cx="1683300" cy="1396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3" name="Google Shape;343;g33947986db6_0_630"/>
          <p:cNvSpPr/>
          <p:nvPr/>
        </p:nvSpPr>
        <p:spPr>
          <a:xfrm>
            <a:off x="5825775" y="2027350"/>
            <a:ext cx="1279200" cy="3852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g33947986db6_0_630"/>
          <p:cNvSpPr txBox="1"/>
          <p:nvPr/>
        </p:nvSpPr>
        <p:spPr>
          <a:xfrm>
            <a:off x="7316628" y="4531712"/>
            <a:ext cx="1863000" cy="3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5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Model Denah</a:t>
            </a:r>
            <a:endParaRPr sz="155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45" name="Google Shape;345;g33947986db6_0_630"/>
          <p:cNvCxnSpPr>
            <a:stCxn id="344" idx="0"/>
            <a:endCxn id="343" idx="3"/>
          </p:cNvCxnSpPr>
          <p:nvPr/>
        </p:nvCxnSpPr>
        <p:spPr>
          <a:xfrm rot="10800000">
            <a:off x="7104828" y="3953612"/>
            <a:ext cx="1143300" cy="578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6" name="Google Shape;346;g33947986db6_0_630"/>
          <p:cNvSpPr/>
          <p:nvPr/>
        </p:nvSpPr>
        <p:spPr>
          <a:xfrm>
            <a:off x="7168125" y="2027350"/>
            <a:ext cx="1337700" cy="13665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33947986db6_0_630"/>
          <p:cNvSpPr txBox="1"/>
          <p:nvPr/>
        </p:nvSpPr>
        <p:spPr>
          <a:xfrm>
            <a:off x="8600075" y="2991775"/>
            <a:ext cx="34389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isi jumlah kolom dan baris pada menu denah ruangan sesuai dengan kondisi di labkom/ruangan di Pusat UTBK PTN. Pastikan jumlah yg di masukkan benar</a:t>
            </a:r>
            <a:endParaRPr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48" name="Google Shape;348;g33947986db6_0_630"/>
          <p:cNvCxnSpPr>
            <a:stCxn id="347" idx="0"/>
            <a:endCxn id="346" idx="3"/>
          </p:cNvCxnSpPr>
          <p:nvPr/>
        </p:nvCxnSpPr>
        <p:spPr>
          <a:xfrm rot="10800000">
            <a:off x="8505725" y="2710675"/>
            <a:ext cx="1813800" cy="281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g33947986db6_0_6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5413" y="1588775"/>
            <a:ext cx="9401176" cy="439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g33947986db6_0_654"/>
          <p:cNvSpPr txBox="1"/>
          <p:nvPr>
            <p:ph type="title"/>
          </p:nvPr>
        </p:nvSpPr>
        <p:spPr>
          <a:xfrm>
            <a:off x="415650" y="964849"/>
            <a:ext cx="11360700" cy="662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ID" sz="3130"/>
              <a:t>VERIFIKASI DENAH RUANGAN</a:t>
            </a:r>
            <a:endParaRPr sz="3130"/>
          </a:p>
        </p:txBody>
      </p:sp>
      <p:sp>
        <p:nvSpPr>
          <p:cNvPr id="356" name="Google Shape;356;g33947986db6_0_654"/>
          <p:cNvSpPr txBox="1"/>
          <p:nvPr/>
        </p:nvSpPr>
        <p:spPr>
          <a:xfrm>
            <a:off x="6680547" y="4683869"/>
            <a:ext cx="2165400" cy="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Jika berhasil status denah ruang ujian akan berubah menjadi “</a:t>
            </a:r>
            <a:r>
              <a:rPr b="1" lang="en-ID" sz="1300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Terverifikasi”</a:t>
            </a:r>
            <a:endParaRPr b="1" sz="13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57" name="Google Shape;357;g33947986db6_0_654"/>
          <p:cNvSpPr/>
          <p:nvPr/>
        </p:nvSpPr>
        <p:spPr>
          <a:xfrm>
            <a:off x="10048868" y="3153225"/>
            <a:ext cx="314400" cy="299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58" name="Google Shape;358;g33947986db6_0_654"/>
          <p:cNvCxnSpPr>
            <a:stCxn id="356" idx="0"/>
            <a:endCxn id="357" idx="1"/>
          </p:cNvCxnSpPr>
          <p:nvPr/>
        </p:nvCxnSpPr>
        <p:spPr>
          <a:xfrm flipH="1" rot="10800000">
            <a:off x="7763247" y="3302669"/>
            <a:ext cx="2285700" cy="1381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947986db6_0_298"/>
          <p:cNvSpPr txBox="1"/>
          <p:nvPr>
            <p:ph type="title"/>
          </p:nvPr>
        </p:nvSpPr>
        <p:spPr>
          <a:xfrm>
            <a:off x="415600" y="114911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 sz="2500">
                <a:latin typeface="Courier"/>
                <a:ea typeface="Courier"/>
                <a:cs typeface="Courier"/>
                <a:sym typeface="Courier"/>
              </a:rPr>
              <a:t>ALUR PENGGUNAAN APLIKASI DASHBOARD KORTIK UTBK-SNBT 2025</a:t>
            </a:r>
            <a:endParaRPr/>
          </a:p>
        </p:txBody>
      </p:sp>
      <p:grpSp>
        <p:nvGrpSpPr>
          <p:cNvPr id="73" name="Google Shape;73;g33947986db6_0_298"/>
          <p:cNvGrpSpPr/>
          <p:nvPr/>
        </p:nvGrpSpPr>
        <p:grpSpPr>
          <a:xfrm>
            <a:off x="911924" y="2290699"/>
            <a:ext cx="4334457" cy="1126255"/>
            <a:chOff x="308838" y="1242975"/>
            <a:chExt cx="3558375" cy="924600"/>
          </a:xfrm>
        </p:grpSpPr>
        <p:cxnSp>
          <p:nvCxnSpPr>
            <p:cNvPr id="74" name="Google Shape;74;g33947986db6_0_298"/>
            <p:cNvCxnSpPr/>
            <p:nvPr/>
          </p:nvCxnSpPr>
          <p:spPr>
            <a:xfrm rot="10800000">
              <a:off x="2642013" y="1654113"/>
              <a:ext cx="1225200" cy="0"/>
            </a:xfrm>
            <a:prstGeom prst="straightConnector1">
              <a:avLst/>
            </a:prstGeom>
            <a:noFill/>
            <a:ln cap="flat" cmpd="sng" w="9525">
              <a:solidFill>
                <a:srgbClr val="249C91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75" name="Google Shape;75;g33947986db6_0_298"/>
            <p:cNvSpPr txBox="1"/>
            <p:nvPr/>
          </p:nvSpPr>
          <p:spPr>
            <a:xfrm>
              <a:off x="30883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1600">
                  <a:latin typeface="Roboto"/>
                  <a:ea typeface="Roboto"/>
                  <a:cs typeface="Roboto"/>
                  <a:sym typeface="Roboto"/>
                </a:rPr>
                <a:t>Registrasi Akun KorTIK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langkah awal proses pendaftaran akun KorTIK untuk melakukan rangkaian proses administrasi sistem di Pusat UTBK PTN</a:t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6" name="Google Shape;76;g33947986db6_0_298"/>
          <p:cNvGrpSpPr/>
          <p:nvPr/>
        </p:nvGrpSpPr>
        <p:grpSpPr>
          <a:xfrm>
            <a:off x="911924" y="3999876"/>
            <a:ext cx="3974782" cy="1126255"/>
            <a:chOff x="308838" y="2646125"/>
            <a:chExt cx="3263100" cy="924600"/>
          </a:xfrm>
        </p:grpSpPr>
        <p:cxnSp>
          <p:nvCxnSpPr>
            <p:cNvPr id="77" name="Google Shape;77;g33947986db6_0_298"/>
            <p:cNvCxnSpPr/>
            <p:nvPr/>
          </p:nvCxnSpPr>
          <p:spPr>
            <a:xfrm rot="10800000">
              <a:off x="2641938" y="3108425"/>
              <a:ext cx="930000" cy="0"/>
            </a:xfrm>
            <a:prstGeom prst="straightConnector1">
              <a:avLst/>
            </a:prstGeom>
            <a:noFill/>
            <a:ln cap="flat" cmpd="sng" w="9525">
              <a:solidFill>
                <a:srgbClr val="1F887E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78" name="Google Shape;78;g33947986db6_0_298"/>
            <p:cNvSpPr txBox="1"/>
            <p:nvPr/>
          </p:nvSpPr>
          <p:spPr>
            <a:xfrm>
              <a:off x="308838" y="264612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1600">
                  <a:latin typeface="Roboto"/>
                  <a:ea typeface="Roboto"/>
                  <a:cs typeface="Roboto"/>
                  <a:sym typeface="Roboto"/>
                </a:rPr>
                <a:t>Mendaftarkan Admin Server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tahapan proses pendaftaran admin server  </a:t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" name="Google Shape;79;g33947986db6_0_298"/>
          <p:cNvGrpSpPr/>
          <p:nvPr/>
        </p:nvGrpSpPr>
        <p:grpSpPr>
          <a:xfrm>
            <a:off x="6209319" y="4908060"/>
            <a:ext cx="5070646" cy="1126255"/>
            <a:chOff x="4657738" y="3391700"/>
            <a:chExt cx="4162750" cy="924600"/>
          </a:xfrm>
        </p:grpSpPr>
        <p:cxnSp>
          <p:nvCxnSpPr>
            <p:cNvPr id="80" name="Google Shape;80;g33947986db6_0_298"/>
            <p:cNvCxnSpPr/>
            <p:nvPr/>
          </p:nvCxnSpPr>
          <p:spPr>
            <a:xfrm>
              <a:off x="4657738" y="3854000"/>
              <a:ext cx="1838700" cy="0"/>
            </a:xfrm>
            <a:prstGeom prst="straightConnector1">
              <a:avLst/>
            </a:prstGeom>
            <a:noFill/>
            <a:ln cap="flat" cmpd="sng" w="9525">
              <a:solidFill>
                <a:srgbClr val="1D7E75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81" name="Google Shape;81;g33947986db6_0_298"/>
            <p:cNvSpPr txBox="1"/>
            <p:nvPr/>
          </p:nvSpPr>
          <p:spPr>
            <a:xfrm>
              <a:off x="6696488" y="339170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1600">
                  <a:latin typeface="Roboto"/>
                  <a:ea typeface="Roboto"/>
                  <a:cs typeface="Roboto"/>
                  <a:sym typeface="Roboto"/>
                </a:rPr>
                <a:t>Menjadwalkan Admin Server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2100"/>
                </a:spcAft>
                <a:buNone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tahapan proses penjadwalan admin server sesuai dengan periode ujian </a:t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2" name="Google Shape;82;g33947986db6_0_298"/>
          <p:cNvGrpSpPr/>
          <p:nvPr/>
        </p:nvGrpSpPr>
        <p:grpSpPr>
          <a:xfrm>
            <a:off x="6881832" y="2290699"/>
            <a:ext cx="4398133" cy="1126255"/>
            <a:chOff x="5209838" y="1242975"/>
            <a:chExt cx="3610650" cy="924600"/>
          </a:xfrm>
        </p:grpSpPr>
        <p:sp>
          <p:nvSpPr>
            <p:cNvPr id="83" name="Google Shape;83;g33947986db6_0_298"/>
            <p:cNvSpPr txBox="1"/>
            <p:nvPr/>
          </p:nvSpPr>
          <p:spPr>
            <a:xfrm>
              <a:off x="6696488" y="1242975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1600">
                  <a:latin typeface="Roboto"/>
                  <a:ea typeface="Roboto"/>
                  <a:cs typeface="Roboto"/>
                  <a:sym typeface="Roboto"/>
                </a:rPr>
                <a:t>Monitoring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BAPU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BAHU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84" name="Google Shape;84;g33947986db6_0_298"/>
            <p:cNvCxnSpPr/>
            <p:nvPr/>
          </p:nvCxnSpPr>
          <p:spPr>
            <a:xfrm>
              <a:off x="5209838" y="1654113"/>
              <a:ext cx="1286700" cy="0"/>
            </a:xfrm>
            <a:prstGeom prst="straightConnector1">
              <a:avLst/>
            </a:prstGeom>
            <a:noFill/>
            <a:ln cap="flat" cmpd="sng" w="9525">
              <a:solidFill>
                <a:srgbClr val="155B55"/>
              </a:solidFill>
              <a:prstDash val="solid"/>
              <a:round/>
              <a:headEnd len="sm" w="sm" type="none"/>
              <a:tailEnd len="med" w="med" type="oval"/>
            </a:ln>
          </p:spPr>
        </p:cxnSp>
      </p:grpSp>
      <p:grpSp>
        <p:nvGrpSpPr>
          <p:cNvPr id="85" name="Google Shape;85;g33947986db6_0_298"/>
          <p:cNvGrpSpPr/>
          <p:nvPr/>
        </p:nvGrpSpPr>
        <p:grpSpPr>
          <a:xfrm>
            <a:off x="7369620" y="3594522"/>
            <a:ext cx="3910345" cy="1126255"/>
            <a:chOff x="5610288" y="2313350"/>
            <a:chExt cx="3210200" cy="924600"/>
          </a:xfrm>
        </p:grpSpPr>
        <p:cxnSp>
          <p:nvCxnSpPr>
            <p:cNvPr id="86" name="Google Shape;86;g33947986db6_0_298"/>
            <p:cNvCxnSpPr/>
            <p:nvPr/>
          </p:nvCxnSpPr>
          <p:spPr>
            <a:xfrm>
              <a:off x="5610288" y="2775650"/>
              <a:ext cx="886200" cy="0"/>
            </a:xfrm>
            <a:prstGeom prst="straightConnector1">
              <a:avLst/>
            </a:prstGeom>
            <a:noFill/>
            <a:ln cap="flat" cmpd="sng" w="9525">
              <a:solidFill>
                <a:srgbClr val="1B786F"/>
              </a:solidFill>
              <a:prstDash val="solid"/>
              <a:round/>
              <a:headEnd len="sm" w="sm" type="none"/>
              <a:tailEnd len="med" w="med" type="oval"/>
            </a:ln>
          </p:spPr>
        </p:cxnSp>
        <p:sp>
          <p:nvSpPr>
            <p:cNvPr id="87" name="Google Shape;87;g33947986db6_0_298"/>
            <p:cNvSpPr txBox="1"/>
            <p:nvPr/>
          </p:nvSpPr>
          <p:spPr>
            <a:xfrm>
              <a:off x="6696488" y="2313350"/>
              <a:ext cx="2124000" cy="92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1600">
                  <a:latin typeface="Roboto"/>
                  <a:ea typeface="Roboto"/>
                  <a:cs typeface="Roboto"/>
                  <a:sym typeface="Roboto"/>
                </a:rPr>
                <a:t>Verifikasi </a:t>
              </a:r>
              <a:endParaRPr b="1" sz="16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Server Ujian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Data Ruang Ujian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-ID" sz="1100">
                  <a:latin typeface="Roboto"/>
                  <a:ea typeface="Roboto"/>
                  <a:cs typeface="Roboto"/>
                  <a:sym typeface="Roboto"/>
                </a:rPr>
                <a:t>Data Peserta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8" name="Google Shape;88;g33947986db6_0_298"/>
          <p:cNvGrpSpPr/>
          <p:nvPr/>
        </p:nvGrpSpPr>
        <p:grpSpPr>
          <a:xfrm>
            <a:off x="3704294" y="1574458"/>
            <a:ext cx="4777632" cy="4770180"/>
            <a:chOff x="2610905" y="610653"/>
            <a:chExt cx="3922200" cy="3922200"/>
          </a:xfrm>
        </p:grpSpPr>
        <p:sp>
          <p:nvSpPr>
            <p:cNvPr id="89" name="Google Shape;89;g33947986db6_0_298"/>
            <p:cNvSpPr/>
            <p:nvPr/>
          </p:nvSpPr>
          <p:spPr>
            <a:xfrm rot="-4980021">
              <a:off x="3204123" y="1186472"/>
              <a:ext cx="2771960" cy="2771960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1F887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g33947986db6_0_298"/>
            <p:cNvSpPr/>
            <p:nvPr/>
          </p:nvSpPr>
          <p:spPr>
            <a:xfrm rot="7920309">
              <a:off x="3183402" y="1183149"/>
              <a:ext cx="2777207" cy="277720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1B786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g33947986db6_0_298"/>
            <p:cNvSpPr/>
            <p:nvPr/>
          </p:nvSpPr>
          <p:spPr>
            <a:xfrm rot="3600063">
              <a:off x="3186335" y="1195681"/>
              <a:ext cx="2777488" cy="2777488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155B5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g33947986db6_0_298"/>
            <p:cNvSpPr/>
            <p:nvPr/>
          </p:nvSpPr>
          <p:spPr>
            <a:xfrm rot="4024705">
              <a:off x="5326681" y="1940898"/>
              <a:ext cx="578477" cy="57914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1B786F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g33947986db6_0_298"/>
            <p:cNvSpPr/>
            <p:nvPr/>
          </p:nvSpPr>
          <p:spPr>
            <a:xfrm rot="-6816027">
              <a:off x="5326729" y="1940918"/>
              <a:ext cx="578485" cy="57903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1B786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g33947986db6_0_298"/>
            <p:cNvSpPr/>
            <p:nvPr/>
          </p:nvSpPr>
          <p:spPr>
            <a:xfrm rot="-9359762">
              <a:off x="3193941" y="1176205"/>
              <a:ext cx="2777287" cy="2777287"/>
            </a:xfrm>
            <a:prstGeom prst="blockArc">
              <a:avLst>
                <a:gd fmla="val 12602522" name="adj1"/>
                <a:gd fmla="val 16867657" name="adj2"/>
                <a:gd fmla="val 20844" name="adj3"/>
              </a:avLst>
            </a:prstGeom>
            <a:solidFill>
              <a:srgbClr val="1D7E7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g33947986db6_0_298"/>
            <p:cNvSpPr/>
            <p:nvPr/>
          </p:nvSpPr>
          <p:spPr>
            <a:xfrm rot="-8936366">
              <a:off x="3659126" y="3173505"/>
              <a:ext cx="578551" cy="578963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1F887E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g33947986db6_0_298"/>
            <p:cNvSpPr/>
            <p:nvPr/>
          </p:nvSpPr>
          <p:spPr>
            <a:xfrm rot="1824498">
              <a:off x="3659375" y="3173497"/>
              <a:ext cx="578475" cy="578885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1F887E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g33947986db6_0_298"/>
            <p:cNvSpPr/>
            <p:nvPr/>
          </p:nvSpPr>
          <p:spPr>
            <a:xfrm rot="-600092">
              <a:off x="3198852" y="1195456"/>
              <a:ext cx="2777611" cy="2777611"/>
            </a:xfrm>
            <a:prstGeom prst="blockArc">
              <a:avLst>
                <a:gd fmla="val 12513247" name="adj1"/>
                <a:gd fmla="val 16867657" name="adj2"/>
                <a:gd fmla="val 20844" name="adj3"/>
              </a:avLst>
            </a:prstGeom>
            <a:solidFill>
              <a:srgbClr val="249C9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g33947986db6_0_298"/>
            <p:cNvSpPr/>
            <p:nvPr/>
          </p:nvSpPr>
          <p:spPr>
            <a:xfrm rot="-176551">
              <a:off x="4312105" y="1195442"/>
              <a:ext cx="578563" cy="579162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155B55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g33947986db6_0_298"/>
            <p:cNvSpPr/>
            <p:nvPr/>
          </p:nvSpPr>
          <p:spPr>
            <a:xfrm rot="10584085">
              <a:off x="4312088" y="1195622"/>
              <a:ext cx="578340" cy="578939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155B5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g33947986db6_0_298"/>
            <p:cNvSpPr/>
            <p:nvPr/>
          </p:nvSpPr>
          <p:spPr>
            <a:xfrm rot="8344778">
              <a:off x="4940929" y="3162886"/>
              <a:ext cx="578465" cy="578888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1D7E75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g33947986db6_0_298"/>
            <p:cNvSpPr/>
            <p:nvPr/>
          </p:nvSpPr>
          <p:spPr>
            <a:xfrm rot="-2495643">
              <a:off x="4941000" y="3162728"/>
              <a:ext cx="578445" cy="579093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1D7E75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g33947986db6_0_298"/>
            <p:cNvSpPr/>
            <p:nvPr/>
          </p:nvSpPr>
          <p:spPr>
            <a:xfrm rot="-4556960">
              <a:off x="3257335" y="1939059"/>
              <a:ext cx="578302" cy="578957"/>
            </a:xfrm>
            <a:prstGeom prst="pie">
              <a:avLst>
                <a:gd fmla="val 6190354" name="adj1"/>
                <a:gd fmla="val 14996165" name="adj2"/>
              </a:avLst>
            </a:prstGeom>
            <a:solidFill>
              <a:srgbClr val="249C91"/>
            </a:solidFill>
            <a:ln>
              <a:noFill/>
            </a:ln>
            <a:effectLst>
              <a:outerShdw blurRad="142875" rotWithShape="0" algn="bl">
                <a:srgbClr val="000000">
                  <a:alpha val="43000"/>
                </a:srgbClr>
              </a:outerShdw>
            </a:effectLst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g33947986db6_0_298"/>
            <p:cNvSpPr/>
            <p:nvPr/>
          </p:nvSpPr>
          <p:spPr>
            <a:xfrm rot="6204541">
              <a:off x="3257468" y="1938977"/>
              <a:ext cx="578264" cy="578917"/>
            </a:xfrm>
            <a:prstGeom prst="pie">
              <a:avLst>
                <a:gd fmla="val 4028252" name="adj1"/>
                <a:gd fmla="val 17183677" name="adj2"/>
              </a:avLst>
            </a:prstGeom>
            <a:solidFill>
              <a:srgbClr val="249C9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g33947986db6_0_298"/>
            <p:cNvSpPr txBox="1"/>
            <p:nvPr/>
          </p:nvSpPr>
          <p:spPr>
            <a:xfrm>
              <a:off x="4341900" y="1271896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05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5" name="Google Shape;105;g33947986db6_0_298"/>
            <p:cNvSpPr txBox="1"/>
            <p:nvPr/>
          </p:nvSpPr>
          <p:spPr>
            <a:xfrm>
              <a:off x="3274219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01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6" name="Google Shape;106;g33947986db6_0_298"/>
            <p:cNvSpPr txBox="1"/>
            <p:nvPr/>
          </p:nvSpPr>
          <p:spPr>
            <a:xfrm>
              <a:off x="3685317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02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7" name="Google Shape;107;g33947986db6_0_298"/>
            <p:cNvSpPr txBox="1"/>
            <p:nvPr/>
          </p:nvSpPr>
          <p:spPr>
            <a:xfrm>
              <a:off x="4955323" y="3247321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03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8" name="Google Shape;108;g33947986db6_0_298"/>
            <p:cNvSpPr txBox="1"/>
            <p:nvPr/>
          </p:nvSpPr>
          <p:spPr>
            <a:xfrm>
              <a:off x="5364737" y="2018364"/>
              <a:ext cx="507900" cy="26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ID" sz="2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04</a:t>
              </a:r>
              <a:endParaRPr b="1" sz="2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3947986db6_0_680"/>
          <p:cNvSpPr txBox="1"/>
          <p:nvPr>
            <p:ph type="title"/>
          </p:nvPr>
        </p:nvSpPr>
        <p:spPr>
          <a:xfrm>
            <a:off x="415600" y="13267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DATA PESERTA</a:t>
            </a:r>
            <a:endParaRPr/>
          </a:p>
        </p:txBody>
      </p:sp>
      <p:sp>
        <p:nvSpPr>
          <p:cNvPr id="365" name="Google Shape;365;g33947986db6_0_680"/>
          <p:cNvSpPr txBox="1"/>
          <p:nvPr/>
        </p:nvSpPr>
        <p:spPr>
          <a:xfrm>
            <a:off x="919339" y="2924998"/>
            <a:ext cx="10353300" cy="10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“Verifikasi Server Ujian, Ruang Ujian dan Data Peserta dilakukan untuk menyesuaikan data yang masuk dengan data dilapangan.”</a:t>
            </a:r>
            <a:endParaRPr sz="2800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3947986db6_0_688"/>
          <p:cNvSpPr txBox="1"/>
          <p:nvPr>
            <p:ph type="title"/>
          </p:nvPr>
        </p:nvSpPr>
        <p:spPr>
          <a:xfrm>
            <a:off x="415600" y="13267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DATA PESERTA</a:t>
            </a:r>
            <a:endParaRPr/>
          </a:p>
        </p:txBody>
      </p:sp>
      <p:sp>
        <p:nvSpPr>
          <p:cNvPr id="372" name="Google Shape;372;g33947986db6_0_688"/>
          <p:cNvSpPr txBox="1"/>
          <p:nvPr/>
        </p:nvSpPr>
        <p:spPr>
          <a:xfrm>
            <a:off x="625075" y="2090300"/>
            <a:ext cx="10995300" cy="352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Verifikasi Data peserta ujian dengan cara klik tombol </a:t>
            </a:r>
            <a:r>
              <a:rPr b="1"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Verifikasi Data</a:t>
            </a: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.</a:t>
            </a:r>
            <a:endParaRPr sz="2000">
              <a:solidFill>
                <a:srgbClr val="000000"/>
              </a:solidFill>
              <a:highlight>
                <a:srgbClr val="FFFFFF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Jika data peserta ujian sudah sesuai, Klik tombol Verifikasi untuk melakukan verifikasi data peserta.</a:t>
            </a:r>
            <a:endParaRPr sz="2000">
              <a:solidFill>
                <a:srgbClr val="000000"/>
              </a:solidFill>
              <a:highlight>
                <a:srgbClr val="FFFFFF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Akan muncul jendela konfirmasi pada browser, klik Ya.</a:t>
            </a:r>
            <a:endParaRPr sz="2000">
              <a:solidFill>
                <a:srgbClr val="000000"/>
              </a:solidFill>
              <a:highlight>
                <a:srgbClr val="FFFFFF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"/>
              <a:buAutoNum type="arabicPeriod"/>
            </a:pP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Jika berhasil status data ruang ujian akan berubah menjadi Terverifikasi.</a:t>
            </a:r>
            <a:endParaRPr sz="2000">
              <a:solidFill>
                <a:srgbClr val="000000"/>
              </a:solidFill>
              <a:highlight>
                <a:srgbClr val="FFFFFF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"/>
              <a:buAutoNum type="arabicPeriod"/>
            </a:pPr>
            <a:r>
              <a:rPr lang="en-ID" sz="2000"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Download Peserta Ujian</a:t>
            </a:r>
            <a:r>
              <a:rPr lang="en-ID" sz="2000">
                <a:solidFill>
                  <a:srgbClr val="000000"/>
                </a:solidFill>
                <a:highlight>
                  <a:srgbClr val="FFFFFF"/>
                </a:highlight>
                <a:latin typeface="Courier"/>
                <a:ea typeface="Courier"/>
                <a:cs typeface="Courier"/>
                <a:sym typeface="Courier"/>
              </a:rPr>
              <a:t> digunakan untuk  membantu Koordinator TIK melakukan pengecekan daftar peserta  saat verifikasi Data.</a:t>
            </a:r>
            <a:endParaRPr sz="2000">
              <a:solidFill>
                <a:srgbClr val="000000"/>
              </a:solidFill>
              <a:highlight>
                <a:srgbClr val="FFFFFF"/>
              </a:highlight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3947986db6_0_710"/>
          <p:cNvSpPr txBox="1"/>
          <p:nvPr>
            <p:ph type="title"/>
          </p:nvPr>
        </p:nvSpPr>
        <p:spPr>
          <a:xfrm>
            <a:off x="372800" y="106494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DATA PESERTA</a:t>
            </a:r>
            <a:endParaRPr/>
          </a:p>
        </p:txBody>
      </p:sp>
      <p:sp>
        <p:nvSpPr>
          <p:cNvPr id="379" name="Google Shape;379;g33947986db6_0_710"/>
          <p:cNvSpPr txBox="1"/>
          <p:nvPr/>
        </p:nvSpPr>
        <p:spPr>
          <a:xfrm>
            <a:off x="566175" y="1966125"/>
            <a:ext cx="10353300" cy="3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64185" lvl="0" marL="51435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K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lik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Verifikasi Data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Klik Tombol </a:t>
            </a:r>
            <a:r>
              <a:rPr b="1" lang="en-ID" sz="1800">
                <a:latin typeface="Courier"/>
                <a:ea typeface="Courier"/>
                <a:cs typeface="Courier"/>
                <a:sym typeface="Courier"/>
              </a:rPr>
              <a:t>Download Peserta Ujian</a:t>
            </a:r>
            <a:r>
              <a:rPr lang="en-ID" sz="1800"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Data tersebut dapat digunakan untuk membantu Koordinator TIK melakukan pengecekan daftar peserta saat verifikasi Data.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download data dari aplikasi manajemen ruang, pada fitur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Export Data Peserta</a:t>
            </a:r>
            <a:endParaRPr b="1"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Jika data peserta ujian sudah sesuai, Klik tombol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Verifikasi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untuk melakukan verifikasi data peserta.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Akan muncul jendela konfirmasi pada browser, klik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Ya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464185" lvl="0" marL="51435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Jika berhasil status ruang ujian akan berubah menjadi </a:t>
            </a:r>
            <a:r>
              <a:rPr b="1"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Terverifikasi</a:t>
            </a:r>
            <a:r>
              <a:rPr lang="en-ID"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8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g33947986db6_0_6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0913" y="1723050"/>
            <a:ext cx="9364475" cy="43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33947986db6_0_697"/>
          <p:cNvSpPr txBox="1"/>
          <p:nvPr>
            <p:ph type="title"/>
          </p:nvPr>
        </p:nvSpPr>
        <p:spPr>
          <a:xfrm>
            <a:off x="372800" y="106494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VERIFIKASI DATA PESERTA</a:t>
            </a:r>
            <a:endParaRPr/>
          </a:p>
        </p:txBody>
      </p:sp>
      <p:sp>
        <p:nvSpPr>
          <p:cNvPr id="387" name="Google Shape;387;g33947986db6_0_697"/>
          <p:cNvSpPr txBox="1"/>
          <p:nvPr/>
        </p:nvSpPr>
        <p:spPr>
          <a:xfrm>
            <a:off x="2674138" y="4706075"/>
            <a:ext cx="7467600" cy="5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>
                <a:latin typeface="Courier"/>
                <a:ea typeface="Courier"/>
                <a:cs typeface="Courier"/>
                <a:sym typeface="Courier"/>
              </a:rPr>
              <a:t>Verifikasi data Peserta Ujian dengan cara klik tombol </a:t>
            </a:r>
            <a:r>
              <a:rPr b="1" lang="en-ID" sz="2000">
                <a:latin typeface="Courier"/>
                <a:ea typeface="Courier"/>
                <a:cs typeface="Courier"/>
                <a:sym typeface="Courier"/>
              </a:rPr>
              <a:t>Verifikasi Data</a:t>
            </a:r>
            <a:r>
              <a:rPr lang="en-ID" sz="2000">
                <a:latin typeface="Courier"/>
                <a:ea typeface="Courier"/>
                <a:cs typeface="Courier"/>
                <a:sym typeface="Courier"/>
              </a:rPr>
              <a:t>.</a:t>
            </a:r>
            <a:endParaRPr sz="20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88" name="Google Shape;388;g33947986db6_0_697"/>
          <p:cNvSpPr/>
          <p:nvPr/>
        </p:nvSpPr>
        <p:spPr>
          <a:xfrm>
            <a:off x="10048875" y="3087575"/>
            <a:ext cx="632100" cy="527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9" name="Google Shape;389;g33947986db6_0_697"/>
          <p:cNvCxnSpPr>
            <a:endCxn id="388" idx="1"/>
          </p:cNvCxnSpPr>
          <p:nvPr/>
        </p:nvCxnSpPr>
        <p:spPr>
          <a:xfrm flipH="1" rot="10800000">
            <a:off x="7641375" y="3351275"/>
            <a:ext cx="2407500" cy="1293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g33947986db6_0_7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351" y="1117475"/>
            <a:ext cx="10357302" cy="4800257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g33947986db6_0_720"/>
          <p:cNvSpPr txBox="1"/>
          <p:nvPr/>
        </p:nvSpPr>
        <p:spPr>
          <a:xfrm>
            <a:off x="9750604" y="4603611"/>
            <a:ext cx="22605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Data Peserta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97" name="Google Shape;397;g33947986db6_0_720"/>
          <p:cNvSpPr/>
          <p:nvPr/>
        </p:nvSpPr>
        <p:spPr>
          <a:xfrm>
            <a:off x="6277075" y="2750475"/>
            <a:ext cx="2653800" cy="22935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8" name="Google Shape;398;g33947986db6_0_720"/>
          <p:cNvCxnSpPr>
            <a:stCxn id="396" idx="0"/>
            <a:endCxn id="397" idx="3"/>
          </p:cNvCxnSpPr>
          <p:nvPr/>
        </p:nvCxnSpPr>
        <p:spPr>
          <a:xfrm rot="10800000">
            <a:off x="8930854" y="3897111"/>
            <a:ext cx="1950000" cy="706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9" name="Google Shape;399;g33947986db6_0_720"/>
          <p:cNvSpPr txBox="1"/>
          <p:nvPr/>
        </p:nvSpPr>
        <p:spPr>
          <a:xfrm>
            <a:off x="9076974" y="2963617"/>
            <a:ext cx="28152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klik tombol Verifikasi untuk memverifikasi Data peserta.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00" name="Google Shape;400;g33947986db6_0_720"/>
          <p:cNvSpPr/>
          <p:nvPr/>
        </p:nvSpPr>
        <p:spPr>
          <a:xfrm>
            <a:off x="10056775" y="1365375"/>
            <a:ext cx="855600" cy="311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1" name="Google Shape;401;g33947986db6_0_720"/>
          <p:cNvCxnSpPr>
            <a:stCxn id="399" idx="0"/>
            <a:endCxn id="400" idx="2"/>
          </p:cNvCxnSpPr>
          <p:nvPr/>
        </p:nvCxnSpPr>
        <p:spPr>
          <a:xfrm rot="10800000">
            <a:off x="10484574" y="1677217"/>
            <a:ext cx="0" cy="1286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g33947986db6_0_7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2163" y="951050"/>
            <a:ext cx="9567673" cy="4452275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g33947986db6_0_734"/>
          <p:cNvSpPr txBox="1"/>
          <p:nvPr/>
        </p:nvSpPr>
        <p:spPr>
          <a:xfrm>
            <a:off x="1312175" y="5563850"/>
            <a:ext cx="94683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status data yang telah terverifikasi.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09" name="Google Shape;409;g33947986db6_0_734"/>
          <p:cNvSpPr/>
          <p:nvPr/>
        </p:nvSpPr>
        <p:spPr>
          <a:xfrm>
            <a:off x="9771150" y="2355925"/>
            <a:ext cx="396000" cy="5256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0" name="Google Shape;410;g33947986db6_0_734"/>
          <p:cNvCxnSpPr>
            <a:stCxn id="408" idx="0"/>
            <a:endCxn id="409" idx="1"/>
          </p:cNvCxnSpPr>
          <p:nvPr/>
        </p:nvCxnSpPr>
        <p:spPr>
          <a:xfrm flipH="1" rot="10800000">
            <a:off x="6046325" y="2618750"/>
            <a:ext cx="3724800" cy="2945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Google Shape;416;g33947986db6_0_7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1849" y="956600"/>
            <a:ext cx="9468298" cy="4430719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g33947986db6_0_745"/>
          <p:cNvSpPr txBox="1"/>
          <p:nvPr/>
        </p:nvSpPr>
        <p:spPr>
          <a:xfrm>
            <a:off x="616800" y="5537175"/>
            <a:ext cx="109584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D" sz="1602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Tombol </a:t>
            </a:r>
            <a:r>
              <a:rPr b="1" lang="en-ID" sz="1602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Download Peserta Ujian</a:t>
            </a:r>
            <a:r>
              <a:rPr lang="en-ID" sz="1602">
                <a:solidFill>
                  <a:srgbClr val="434343"/>
                </a:solidFill>
                <a:latin typeface="Courier"/>
                <a:ea typeface="Courier"/>
                <a:cs typeface="Courier"/>
                <a:sym typeface="Courier"/>
              </a:rPr>
              <a:t> pada Lihat Daftar Server Ujian digunakan untuk  membantu Koordinator TIK melakukan pengecekan daftar peserta  saat verifikasi Data.</a:t>
            </a:r>
            <a:endParaRPr sz="262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18" name="Google Shape;418;g33947986db6_0_745"/>
          <p:cNvSpPr/>
          <p:nvPr/>
        </p:nvSpPr>
        <p:spPr>
          <a:xfrm>
            <a:off x="9771300" y="1990600"/>
            <a:ext cx="984600" cy="4494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9" name="Google Shape;419;g33947986db6_0_745"/>
          <p:cNvCxnSpPr>
            <a:stCxn id="417" idx="0"/>
            <a:endCxn id="418" idx="1"/>
          </p:cNvCxnSpPr>
          <p:nvPr/>
        </p:nvCxnSpPr>
        <p:spPr>
          <a:xfrm flipH="1" rot="10800000">
            <a:off x="6096000" y="2215275"/>
            <a:ext cx="3675300" cy="3321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g33947986db6_0_7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6200" y="1819825"/>
            <a:ext cx="8419502" cy="3672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g33947986db6_0_759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SERVER DASHBOARD</a:t>
            </a:r>
            <a:endParaRPr/>
          </a:p>
        </p:txBody>
      </p:sp>
      <p:sp>
        <p:nvSpPr>
          <p:cNvPr id="427" name="Google Shape;427;g33947986db6_0_759"/>
          <p:cNvSpPr/>
          <p:nvPr/>
        </p:nvSpPr>
        <p:spPr>
          <a:xfrm>
            <a:off x="1886200" y="2022725"/>
            <a:ext cx="1114800" cy="1896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8" name="Google Shape;428;g33947986db6_0_759"/>
          <p:cNvCxnSpPr>
            <a:stCxn id="429" idx="0"/>
            <a:endCxn id="427" idx="2"/>
          </p:cNvCxnSpPr>
          <p:nvPr/>
        </p:nvCxnSpPr>
        <p:spPr>
          <a:xfrm rot="10800000">
            <a:off x="2443500" y="2212425"/>
            <a:ext cx="3652500" cy="3085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g33947986db6_0_759"/>
          <p:cNvSpPr txBox="1"/>
          <p:nvPr/>
        </p:nvSpPr>
        <p:spPr>
          <a:xfrm>
            <a:off x="1681350" y="5297625"/>
            <a:ext cx="8829300" cy="8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Koordinator TIK dapat melakukan monitoring server pada menu Dashboard. Terdapat informasi spesifikasi Server Ujian berdasarkan warna serta informasi status Server Ujian yang telah terdaftar.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g33947986db6_0_7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8258" y="1808925"/>
            <a:ext cx="7935478" cy="371345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33947986db6_0_774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SERVER DASHBOARD</a:t>
            </a:r>
            <a:endParaRPr/>
          </a:p>
        </p:txBody>
      </p:sp>
      <p:sp>
        <p:nvSpPr>
          <p:cNvPr id="437" name="Google Shape;437;g33947986db6_0_774"/>
          <p:cNvSpPr txBox="1"/>
          <p:nvPr/>
        </p:nvSpPr>
        <p:spPr>
          <a:xfrm>
            <a:off x="1538050" y="5575900"/>
            <a:ext cx="8829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Terdapat informasi daftar Data Server Ujian pada bagian paling bawah tampilan Dashboard.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38" name="Google Shape;438;g33947986db6_0_774"/>
          <p:cNvSpPr/>
          <p:nvPr/>
        </p:nvSpPr>
        <p:spPr>
          <a:xfrm>
            <a:off x="4923050" y="4045450"/>
            <a:ext cx="1391400" cy="9879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9" name="Google Shape;439;g33947986db6_0_774"/>
          <p:cNvCxnSpPr>
            <a:endCxn id="438" idx="2"/>
          </p:cNvCxnSpPr>
          <p:nvPr/>
        </p:nvCxnSpPr>
        <p:spPr>
          <a:xfrm rot="10800000">
            <a:off x="5618750" y="5033350"/>
            <a:ext cx="758700" cy="617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33947986db6_0_787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446" name="Google Shape;446;g33947986db6_0_787"/>
          <p:cNvSpPr txBox="1"/>
          <p:nvPr/>
        </p:nvSpPr>
        <p:spPr>
          <a:xfrm>
            <a:off x="1538050" y="5575900"/>
            <a:ext cx="8829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Terdapat dua menu pada Monitoring dan Reporting, diantaranya Server Ujian dan Ruang Ujian.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447" name="Google Shape;447;g33947986db6_0_7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1716" y="1870576"/>
            <a:ext cx="7868562" cy="364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g33947986db6_0_787"/>
          <p:cNvSpPr/>
          <p:nvPr/>
        </p:nvSpPr>
        <p:spPr>
          <a:xfrm>
            <a:off x="3349800" y="1870575"/>
            <a:ext cx="353100" cy="1842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9" name="Google Shape;449;g33947986db6_0_787"/>
          <p:cNvCxnSpPr>
            <a:stCxn id="447" idx="2"/>
          </p:cNvCxnSpPr>
          <p:nvPr/>
        </p:nvCxnSpPr>
        <p:spPr>
          <a:xfrm rot="10800000">
            <a:off x="4033497" y="2622075"/>
            <a:ext cx="2062500" cy="2889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0" name="Google Shape;450;g33947986db6_0_787"/>
          <p:cNvSpPr/>
          <p:nvPr/>
        </p:nvSpPr>
        <p:spPr>
          <a:xfrm>
            <a:off x="3858200" y="2226325"/>
            <a:ext cx="465600" cy="395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51" name="Google Shape;451;g33947986db6_0_787"/>
          <p:cNvCxnSpPr>
            <a:stCxn id="447" idx="2"/>
          </p:cNvCxnSpPr>
          <p:nvPr/>
        </p:nvCxnSpPr>
        <p:spPr>
          <a:xfrm rot="10800000">
            <a:off x="3511497" y="2054775"/>
            <a:ext cx="2584500" cy="345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3947986db6_0_304"/>
          <p:cNvSpPr txBox="1"/>
          <p:nvPr>
            <p:ph type="title"/>
          </p:nvPr>
        </p:nvSpPr>
        <p:spPr>
          <a:xfrm>
            <a:off x="415650" y="1132524"/>
            <a:ext cx="11360700" cy="643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ID">
                <a:latin typeface="Courier"/>
                <a:ea typeface="Courier"/>
                <a:cs typeface="Courier"/>
                <a:sym typeface="Courier"/>
              </a:rPr>
              <a:t>REGISTRASI AKUN KORTIK</a:t>
            </a:r>
            <a:endParaRPr b="1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15" name="Google Shape;115;g33947986db6_0_304"/>
          <p:cNvSpPr txBox="1"/>
          <p:nvPr>
            <p:ph idx="1" type="body"/>
          </p:nvPr>
        </p:nvSpPr>
        <p:spPr>
          <a:xfrm>
            <a:off x="6103050" y="1855300"/>
            <a:ext cx="5673300" cy="3984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lnSpcReduction="10000"/>
          </a:bodyPr>
          <a:lstStyle/>
          <a:p>
            <a:pPr indent="-18415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Menggunakan email resmi PTN</a:t>
            </a:r>
            <a:endParaRPr sz="21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Mematuhi syarat dan ketentuan akun dashboard UTBK-SNBT 2025</a:t>
            </a:r>
            <a:endParaRPr sz="21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Memiliki akun/id Telegram </a:t>
            </a:r>
            <a:endParaRPr sz="21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Mengisi data informasi pada tiap form yang disediakan </a:t>
            </a:r>
            <a:endParaRPr sz="21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Mengupload dokumen surat tugas yang telah ditandatangani oleh Penanggung Jawab Tes Center</a:t>
            </a:r>
            <a:endParaRPr sz="21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"/>
              <a:buChar char="•"/>
            </a:pPr>
            <a:r>
              <a:rPr lang="en-ID" sz="21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Menunggu Verifikasi oleh Admin Pusat</a:t>
            </a:r>
            <a:endParaRPr/>
          </a:p>
        </p:txBody>
      </p:sp>
      <p:pic>
        <p:nvPicPr>
          <p:cNvPr id="116" name="Google Shape;116;g33947986db6_0_3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875" y="1855299"/>
            <a:ext cx="5331901" cy="430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Google Shape;457;g33947986db6_0_8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7787" y="1808178"/>
            <a:ext cx="8056324" cy="37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g33947986db6_0_804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459" name="Google Shape;459;g33947986db6_0_804"/>
          <p:cNvSpPr txBox="1"/>
          <p:nvPr/>
        </p:nvSpPr>
        <p:spPr>
          <a:xfrm>
            <a:off x="1538050" y="5575900"/>
            <a:ext cx="8829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Menu Server Ujian terdapat 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Log Server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Log Backup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dan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Periode Ujian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60" name="Google Shape;460;g33947986db6_0_804"/>
          <p:cNvSpPr/>
          <p:nvPr/>
        </p:nvSpPr>
        <p:spPr>
          <a:xfrm>
            <a:off x="2129750" y="2170225"/>
            <a:ext cx="973800" cy="1842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1" name="Google Shape;461;g33947986db6_0_804"/>
          <p:cNvCxnSpPr>
            <a:stCxn id="462" idx="2"/>
            <a:endCxn id="463" idx="2"/>
          </p:cNvCxnSpPr>
          <p:nvPr/>
        </p:nvCxnSpPr>
        <p:spPr>
          <a:xfrm flipH="1" rot="10800000">
            <a:off x="6095850" y="2921675"/>
            <a:ext cx="3642900" cy="2589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3" name="Google Shape;463;g33947986db6_0_804"/>
          <p:cNvSpPr/>
          <p:nvPr/>
        </p:nvSpPr>
        <p:spPr>
          <a:xfrm>
            <a:off x="9353400" y="2525975"/>
            <a:ext cx="770700" cy="3957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4" name="Google Shape;464;g33947986db6_0_804"/>
          <p:cNvCxnSpPr>
            <a:stCxn id="462" idx="2"/>
            <a:endCxn id="460" idx="3"/>
          </p:cNvCxnSpPr>
          <p:nvPr/>
        </p:nvCxnSpPr>
        <p:spPr>
          <a:xfrm rot="10800000">
            <a:off x="3103550" y="2262325"/>
            <a:ext cx="2992500" cy="3249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g33947986db6_0_8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9412" y="1812800"/>
            <a:ext cx="9233177" cy="42966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33947986db6_0_818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472" name="Google Shape;472;g33947986db6_0_818"/>
          <p:cNvSpPr txBox="1"/>
          <p:nvPr/>
        </p:nvSpPr>
        <p:spPr>
          <a:xfrm>
            <a:off x="1505925" y="4602000"/>
            <a:ext cx="88293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Berita Acara Verifikasi Ruangan, pilih 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Periode Ujian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kemudian pilih 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Berita Acara Verifikasi Ruangan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 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Berita Acara Verifikasi Ruangan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akan aktif setelah Koordinator TIK melakukan Verifikasi Data.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473" name="Google Shape;473;g33947986db6_0_818"/>
          <p:cNvCxnSpPr>
            <a:stCxn id="472" idx="0"/>
            <a:endCxn id="474" idx="2"/>
          </p:cNvCxnSpPr>
          <p:nvPr/>
        </p:nvCxnSpPr>
        <p:spPr>
          <a:xfrm flipH="1" rot="10800000">
            <a:off x="5920575" y="3103800"/>
            <a:ext cx="3936000" cy="1498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4" name="Google Shape;474;g33947986db6_0_818"/>
          <p:cNvSpPr/>
          <p:nvPr/>
        </p:nvSpPr>
        <p:spPr>
          <a:xfrm>
            <a:off x="9054100" y="2600650"/>
            <a:ext cx="1605000" cy="503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g33947986db6_0_8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1487" y="1952622"/>
            <a:ext cx="8949026" cy="4164401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33947986db6_0_832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482" name="Google Shape;482;g33947986db6_0_832"/>
          <p:cNvSpPr txBox="1"/>
          <p:nvPr/>
        </p:nvSpPr>
        <p:spPr>
          <a:xfrm>
            <a:off x="1479400" y="4965875"/>
            <a:ext cx="8829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Semua BAHU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pada periode ujian akan aktif setelah semua periode ujian tersebut selesai dilaksanakan.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483" name="Google Shape;483;g33947986db6_0_832"/>
          <p:cNvCxnSpPr>
            <a:stCxn id="482" idx="0"/>
            <a:endCxn id="484" idx="2"/>
          </p:cNvCxnSpPr>
          <p:nvPr/>
        </p:nvCxnSpPr>
        <p:spPr>
          <a:xfrm flipH="1" rot="10800000">
            <a:off x="5894050" y="3189275"/>
            <a:ext cx="3763200" cy="1776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4" name="Google Shape;484;g33947986db6_0_832"/>
          <p:cNvSpPr/>
          <p:nvPr/>
        </p:nvSpPr>
        <p:spPr>
          <a:xfrm>
            <a:off x="8818675" y="2686175"/>
            <a:ext cx="1677000" cy="503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g33947986db6_0_8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350" y="1782400"/>
            <a:ext cx="8829300" cy="4173087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g33947986db6_0_843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492" name="Google Shape;492;g33947986db6_0_843"/>
          <p:cNvSpPr txBox="1"/>
          <p:nvPr/>
        </p:nvSpPr>
        <p:spPr>
          <a:xfrm>
            <a:off x="1621475" y="5147800"/>
            <a:ext cx="88293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BAPU, pilih menu Ruang Ujian, klik tombol Lihat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Sesi Ujian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493" name="Google Shape;493;g33947986db6_0_843"/>
          <p:cNvCxnSpPr>
            <a:stCxn id="492" idx="0"/>
            <a:endCxn id="494" idx="2"/>
          </p:cNvCxnSpPr>
          <p:nvPr/>
        </p:nvCxnSpPr>
        <p:spPr>
          <a:xfrm flipH="1" rot="10800000">
            <a:off x="6036125" y="3017800"/>
            <a:ext cx="4122600" cy="213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4" name="Google Shape;494;g33947986db6_0_843"/>
          <p:cNvSpPr/>
          <p:nvPr/>
        </p:nvSpPr>
        <p:spPr>
          <a:xfrm>
            <a:off x="9806550" y="2514725"/>
            <a:ext cx="704100" cy="503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0" name="Google Shape;500;g33947986db6_0_8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0663" y="1810980"/>
            <a:ext cx="9210677" cy="4300224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g33947986db6_0_854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502" name="Google Shape;502;g33947986db6_0_854"/>
          <p:cNvSpPr txBox="1"/>
          <p:nvPr/>
        </p:nvSpPr>
        <p:spPr>
          <a:xfrm>
            <a:off x="1621475" y="5147800"/>
            <a:ext cx="8829300" cy="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Klik tombol </a:t>
            </a:r>
            <a:r>
              <a:rPr b="1"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Ruang Ujian</a:t>
            </a:r>
            <a:r>
              <a:rPr lang="en-ID" sz="16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6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503" name="Google Shape;503;g33947986db6_0_854"/>
          <p:cNvCxnSpPr>
            <a:stCxn id="502" idx="0"/>
            <a:endCxn id="504" idx="2"/>
          </p:cNvCxnSpPr>
          <p:nvPr/>
        </p:nvCxnSpPr>
        <p:spPr>
          <a:xfrm flipH="1" rot="10800000">
            <a:off x="6036125" y="3017800"/>
            <a:ext cx="4265400" cy="213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4" name="Google Shape;504;g33947986db6_0_854"/>
          <p:cNvSpPr/>
          <p:nvPr/>
        </p:nvSpPr>
        <p:spPr>
          <a:xfrm>
            <a:off x="9949425" y="2514700"/>
            <a:ext cx="704100" cy="503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Google Shape;510;g33947986db6_0_8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351" y="2030767"/>
            <a:ext cx="8829300" cy="4104059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g33947986db6_0_865"/>
          <p:cNvSpPr txBox="1"/>
          <p:nvPr>
            <p:ph type="title"/>
          </p:nvPr>
        </p:nvSpPr>
        <p:spPr>
          <a:xfrm>
            <a:off x="415600" y="1171292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MONITORING &amp; REPORTING MENU RUANG UJIAN</a:t>
            </a:r>
            <a:endParaRPr/>
          </a:p>
        </p:txBody>
      </p:sp>
      <p:sp>
        <p:nvSpPr>
          <p:cNvPr id="512" name="Google Shape;512;g33947986db6_0_865"/>
          <p:cNvSpPr txBox="1"/>
          <p:nvPr/>
        </p:nvSpPr>
        <p:spPr>
          <a:xfrm>
            <a:off x="1621475" y="5147800"/>
            <a:ext cx="88293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Terdapat tombol </a:t>
            </a:r>
            <a:r>
              <a:rPr b="1"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BAPU</a:t>
            </a: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</a:t>
            </a:r>
            <a:r>
              <a:rPr b="1"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Log Ruangan</a:t>
            </a: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</a:t>
            </a:r>
            <a:r>
              <a:rPr b="1"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Lihat Peserta ujian</a:t>
            </a: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</a:t>
            </a:r>
            <a:endParaRPr sz="1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Tombol </a:t>
            </a:r>
            <a:r>
              <a:rPr b="1"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Download BAPU</a:t>
            </a:r>
            <a:r>
              <a:rPr lang="en-ID" sz="13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akan muncul setelah pengawas mengirim BAPU pada aplikasi pengawas.</a:t>
            </a:r>
            <a:endParaRPr sz="13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513" name="Google Shape;513;g33947986db6_0_865"/>
          <p:cNvCxnSpPr>
            <a:stCxn id="512" idx="0"/>
            <a:endCxn id="514" idx="2"/>
          </p:cNvCxnSpPr>
          <p:nvPr/>
        </p:nvCxnSpPr>
        <p:spPr>
          <a:xfrm flipH="1" rot="10800000">
            <a:off x="6036125" y="3227500"/>
            <a:ext cx="4062600" cy="1920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4" name="Google Shape;514;g33947986db6_0_865"/>
          <p:cNvSpPr/>
          <p:nvPr/>
        </p:nvSpPr>
        <p:spPr>
          <a:xfrm>
            <a:off x="9746675" y="2724250"/>
            <a:ext cx="704100" cy="503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3947986db6_0_347"/>
          <p:cNvSpPr txBox="1"/>
          <p:nvPr>
            <p:ph idx="1" type="body"/>
          </p:nvPr>
        </p:nvSpPr>
        <p:spPr>
          <a:xfrm>
            <a:off x="415600" y="1300300"/>
            <a:ext cx="11360700" cy="479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 lnSpcReduction="10000"/>
          </a:bodyPr>
          <a:lstStyle/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Untuk memulai registrasi, silahkan akses url yang dikirimkan oleh Tim Pengembang UTBK-SNBT 2025.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Baca Syarat &amp; Ketentuan pada laman web, kemudian centang pada kotak cek “Saya setuju dengan persyaratan diatas”, pilih tombol Lanjut untuk melanjutkan proses.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Pilih / Klik tombol Daftar pada kolom registrasi Koordinator TIK.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Isi data informasi untuk akun Koordinator TIK pada tiap form yang disediakan. 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kode registrasi terdapat pada url referensi oleh admin pusat dan akan otomatis terisi pada form. Setelah mengisi form, pilih tombol Daftar untuk melanjutkan proses.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Setelah berhasil Registrasi, klik tombol Login.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Ikuti panduan untuk melakukan aktivasi telegram.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Lengkapi data verifikasi NIK, Alamat, KTP dan Upload Dokumen Surat Tugas yang telah ditandatangani oleh rektor/wakil rektor sebagai Penanggung Jawab Test Center. 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Pilih tombol Kirim Data Verifikasi untuk melanjutkan pada proses berikutnya.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rabi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Login kembali untuk melanjutkan proses berikutnya.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ID" sz="1700">
                <a:solidFill>
                  <a:srgbClr val="FF0000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Catatan :</a:t>
            </a:r>
            <a:endParaRPr b="1" sz="1700">
              <a:solidFill>
                <a:srgbClr val="FF0000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lphaL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Pastikan alamat email dan nomor whatsapp yang diinputkan aktif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Courier"/>
              <a:ea typeface="Courier"/>
              <a:cs typeface="Courier"/>
              <a:sym typeface="Courier"/>
            </a:endParaRPr>
          </a:p>
          <a:p>
            <a:pPr indent="-33655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ourier"/>
              <a:buAutoNum type="alphaLcPeriod"/>
            </a:pPr>
            <a:r>
              <a:rPr lang="en-ID" sz="1700">
                <a:solidFill>
                  <a:schemeClr val="dk1"/>
                </a:solidFill>
                <a:highlight>
                  <a:schemeClr val="lt1"/>
                </a:highlight>
                <a:latin typeface="Courier"/>
                <a:ea typeface="Courier"/>
                <a:cs typeface="Courier"/>
                <a:sym typeface="Courier"/>
              </a:rPr>
              <a:t>Email yang didaftarkan hanya bisa digunakan satu kali registrasi.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33947986db6_0_3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7433" y="1268750"/>
            <a:ext cx="7390790" cy="4248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33947986db6_0_353"/>
          <p:cNvSpPr txBox="1"/>
          <p:nvPr/>
        </p:nvSpPr>
        <p:spPr>
          <a:xfrm>
            <a:off x="1342225" y="5517639"/>
            <a:ext cx="8399400" cy="5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centang disini dan klik tombol lanjut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30" name="Google Shape;130;g33947986db6_0_353"/>
          <p:cNvSpPr/>
          <p:nvPr/>
        </p:nvSpPr>
        <p:spPr>
          <a:xfrm>
            <a:off x="3806500" y="4359825"/>
            <a:ext cx="2925600" cy="324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1" name="Google Shape;131;g33947986db6_0_353"/>
          <p:cNvCxnSpPr>
            <a:endCxn id="130" idx="1"/>
          </p:cNvCxnSpPr>
          <p:nvPr/>
        </p:nvCxnSpPr>
        <p:spPr>
          <a:xfrm flipH="1" rot="10800000">
            <a:off x="2841700" y="4521975"/>
            <a:ext cx="964800" cy="1056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2" name="Google Shape;132;g33947986db6_0_353"/>
          <p:cNvSpPr/>
          <p:nvPr/>
        </p:nvSpPr>
        <p:spPr>
          <a:xfrm>
            <a:off x="5983600" y="4781200"/>
            <a:ext cx="748500" cy="3243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3" name="Google Shape;133;g33947986db6_0_353"/>
          <p:cNvCxnSpPr>
            <a:endCxn id="132" idx="3"/>
          </p:cNvCxnSpPr>
          <p:nvPr/>
        </p:nvCxnSpPr>
        <p:spPr>
          <a:xfrm rot="10800000">
            <a:off x="6732100" y="4943350"/>
            <a:ext cx="1059300" cy="645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g33947986db6_0_3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326" y="1431725"/>
            <a:ext cx="8699351" cy="364362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33947986db6_0_366"/>
          <p:cNvSpPr txBox="1"/>
          <p:nvPr/>
        </p:nvSpPr>
        <p:spPr>
          <a:xfrm>
            <a:off x="1361850" y="5519075"/>
            <a:ext cx="9468300" cy="6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latin typeface="Courier"/>
                <a:ea typeface="Courier"/>
                <a:cs typeface="Courier"/>
                <a:sym typeface="Courier"/>
              </a:rPr>
              <a:t>K</a:t>
            </a: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lik tombol Daftar, pastikan anda di kolom Koordinator TIK</a:t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41" name="Google Shape;141;g33947986db6_0_366"/>
          <p:cNvSpPr/>
          <p:nvPr/>
        </p:nvSpPr>
        <p:spPr>
          <a:xfrm>
            <a:off x="3903900" y="1746525"/>
            <a:ext cx="2262000" cy="26682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2" name="Google Shape;142;g33947986db6_0_366"/>
          <p:cNvCxnSpPr>
            <a:stCxn id="140" idx="0"/>
            <a:endCxn id="143" idx="2"/>
          </p:cNvCxnSpPr>
          <p:nvPr/>
        </p:nvCxnSpPr>
        <p:spPr>
          <a:xfrm rot="10800000">
            <a:off x="5034900" y="4007975"/>
            <a:ext cx="1061100" cy="1511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" name="Google Shape;143;g33947986db6_0_366"/>
          <p:cNvSpPr/>
          <p:nvPr/>
        </p:nvSpPr>
        <p:spPr>
          <a:xfrm>
            <a:off x="4371450" y="3625200"/>
            <a:ext cx="1326900" cy="3828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33947986db6_0_3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650" y="1478938"/>
            <a:ext cx="5477175" cy="4420924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33947986db6_0_378"/>
          <p:cNvSpPr txBox="1"/>
          <p:nvPr/>
        </p:nvSpPr>
        <p:spPr>
          <a:xfrm>
            <a:off x="6640682" y="2025285"/>
            <a:ext cx="4939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Pastikan alamat email dan nomor whatsapp yang di daftarkan </a:t>
            </a:r>
            <a:r>
              <a:rPr b="1"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AKTIF</a:t>
            </a:r>
            <a:endParaRPr b="1" sz="151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Email yang didaftarkan </a:t>
            </a:r>
            <a:r>
              <a:rPr b="1"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HANYA BISA</a:t>
            </a:r>
            <a:r>
              <a:rPr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digunakan satu kali registrasi</a:t>
            </a:r>
            <a:endParaRPr sz="262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51" name="Google Shape;151;g33947986db6_0_378"/>
          <p:cNvSpPr/>
          <p:nvPr/>
        </p:nvSpPr>
        <p:spPr>
          <a:xfrm>
            <a:off x="2620575" y="1541475"/>
            <a:ext cx="3471900" cy="40809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2" name="Google Shape;152;g33947986db6_0_378"/>
          <p:cNvCxnSpPr>
            <a:stCxn id="150" idx="2"/>
            <a:endCxn id="151" idx="3"/>
          </p:cNvCxnSpPr>
          <p:nvPr/>
        </p:nvCxnSpPr>
        <p:spPr>
          <a:xfrm flipH="1">
            <a:off x="6092582" y="2818485"/>
            <a:ext cx="3017700" cy="763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g33947986db6_0_378"/>
          <p:cNvSpPr/>
          <p:nvPr/>
        </p:nvSpPr>
        <p:spPr>
          <a:xfrm>
            <a:off x="5251131" y="5203256"/>
            <a:ext cx="636300" cy="377100"/>
          </a:xfrm>
          <a:prstGeom prst="flowChartAlternateProcess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g33947986db6_0_378"/>
          <p:cNvCxnSpPr>
            <a:stCxn id="155" idx="2"/>
            <a:endCxn id="153" idx="3"/>
          </p:cNvCxnSpPr>
          <p:nvPr/>
        </p:nvCxnSpPr>
        <p:spPr>
          <a:xfrm flipH="1">
            <a:off x="5887382" y="4251054"/>
            <a:ext cx="3222900" cy="1140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g33947986db6_0_378"/>
          <p:cNvSpPr txBox="1"/>
          <p:nvPr/>
        </p:nvSpPr>
        <p:spPr>
          <a:xfrm>
            <a:off x="6640682" y="3657954"/>
            <a:ext cx="4939200" cy="5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klik tombol daftar untuk menyelesaikan proses </a:t>
            </a:r>
            <a:r>
              <a:rPr b="1" lang="en-ID" sz="151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registrasi</a:t>
            </a:r>
            <a:endParaRPr b="1" sz="262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3947986db6_0_399"/>
          <p:cNvSpPr txBox="1"/>
          <p:nvPr/>
        </p:nvSpPr>
        <p:spPr>
          <a:xfrm>
            <a:off x="1361862" y="4991800"/>
            <a:ext cx="9468300" cy="64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rPr lang="en-ID"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nda berhasil melakukan registrasi, lanjutkan </a:t>
            </a:r>
            <a:r>
              <a:rPr lang="en-ID" sz="2400">
                <a:latin typeface="Courier"/>
                <a:ea typeface="Courier"/>
                <a:cs typeface="Courier"/>
                <a:sym typeface="Courier"/>
              </a:rPr>
              <a:t>dengan aktivasi pada Email.</a:t>
            </a:r>
            <a:endParaRPr b="1" sz="240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162" name="Google Shape;162;g33947986db6_0_3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275" y="1568025"/>
            <a:ext cx="9198320" cy="301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2023-04-04T13:27:37Z</dcterms:created>
  <dc:creator>Imanudin Kudus</dc:creator>
</cp:coreProperties>
</file>