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1" roundtripDataSignature="AMtx7mii4JKfV3B9VKqlJm+C/D/xoXZj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1" Type="http://customschemas.google.com/relationships/presentationmetadata" Target="meta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31cbc266ec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331cbc266ec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g331cbc266ec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31cbc266ec_0_1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31cbc266ec_0_1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331cbc266ec_0_1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31cbc266ec_0_1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31cbc266ec_0_1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331cbc266ec_0_1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31cbc266ec_0_1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31cbc266ec_0_1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331cbc266ec_0_1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1cbc266ec_0_1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31cbc266ec_0_16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331cbc266ec_0_16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31cbc266ec_0_1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31cbc266ec_0_1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331cbc266ec_0_1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31cbc266ec_0_1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31cbc266ec_0_18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331cbc266ec_0_18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31cbc266ec_0_1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31cbc266ec_0_1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g331cbc266ec_0_19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39a96323ae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39a96323a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339a96323ae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39a96323ae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39a96323ae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339a96323ae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39a96323ae_0_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39a96323ae_0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339a96323ae_0_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31cbc266ec_0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31cbc266ec_0_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g331cbc266ec_0_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39a96323ae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39a96323ae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339a96323ae_0_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39a96323ae_0_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39a96323ae_0_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339a96323ae_0_4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39a96323ae_0_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39a96323ae_0_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339a96323ae_0_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39a96323ae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39a96323ae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339a96323ae_0_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39a96323ae_0_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39a96323ae_0_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339a96323ae_0_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39a96323ae_0_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39a96323ae_0_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339a96323ae_0_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39a96323ae_0_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39a96323ae_0_9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339a96323ae_0_9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39a96323ae_0_1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339a96323ae_0_1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339a96323ae_0_1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39a96323ae_0_1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39a96323ae_0_1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g339a96323ae_0_1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39a96323ae_0_1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339a96323ae_0_1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g339a96323ae_0_1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31cbc266ec_0_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31cbc266ec_0_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g331cbc266ec_0_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39a96323ae_0_1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39a96323ae_0_1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g339a96323ae_0_1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39a96323ae_0_1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39a96323ae_0_1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339a96323ae_0_1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39a96323ae_0_1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339a96323ae_0_1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g339a96323ae_0_1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39a96323ae_0_1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339a96323ae_0_1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339a96323ae_0_1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39a96323ae_0_1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39a96323ae_0_17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339a96323ae_0_17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39a96323ae_0_1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339a96323ae_0_17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339a96323ae_0_17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39a96323ae_0_1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39a96323ae_0_1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339a96323ae_0_1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39a96323ae_0_1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39a96323ae_0_19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339a96323ae_0_19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39a96323ae_0_2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339a96323ae_0_2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g339a96323ae_0_2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39a96323ae_0_2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339a96323ae_0_2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g339a96323ae_0_2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31cbc266ec_0_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31cbc266ec_0_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331cbc266ec_0_6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39a96323ae_0_2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39a96323ae_0_2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g339a96323ae_0_2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339a96323ae_0_2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339a96323ae_0_2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g339a96323ae_0_23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39a96323ae_0_2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39a96323ae_0_2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g339a96323ae_0_2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39a96323ae_0_2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39a96323ae_0_26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g339a96323ae_0_26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39a96323ae_0_2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39a96323ae_0_2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g339a96323ae_0_2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39a96323ae_0_2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39a96323ae_0_2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g339a96323ae_0_29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339a96323ae_0_3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339a96323ae_0_3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g339a96323ae_0_3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339a96323ae_0_3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339a96323ae_0_3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g339a96323ae_0_3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339a96323ae_0_3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339a96323ae_0_3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g339a96323ae_0_33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339a96323ae_0_3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339a96323ae_0_3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g339a96323ae_0_34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31cbc266ec_0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31cbc266ec_0_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331cbc266ec_0_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339a96323ae_0_3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339a96323ae_0_3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g339a96323ae_0_3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39a96323ae_0_3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39a96323ae_0_3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g339a96323ae_0_37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39a96323ae_0_3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339a96323ae_0_3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Google Shape;486;g339a96323ae_0_3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339a96323ae_0_3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339a96323ae_0_3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g339a96323ae_0_39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339a96323ae_0_4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339a96323ae_0_40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g339a96323ae_0_40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339a96323ae_0_4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Google Shape;513;g339a96323ae_0_4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g339a96323ae_0_40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339a96323ae_0_4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339a96323ae_0_4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g339a96323ae_0_4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31cbc266ec_0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31cbc266ec_0_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g331cbc266ec_0_9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31cbc266ec_0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31cbc266ec_0_1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g331cbc266ec_0_10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31cbc266ec_0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31cbc266ec_0_1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g331cbc266ec_0_1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31cbc266ec_0_1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31cbc266ec_0_1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331cbc266ec_0_1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331cbc266ec_0_10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5" name="Google Shape;15;g331cbc266ec_0_10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6" name="Google Shape;16;g331cbc266ec_0_1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31cbc266ec_0_45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50" name="Google Shape;50;g331cbc266ec_0_45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51" name="Google Shape;51;g331cbc266ec_0_4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31cbc266ec_0_4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331cbc266ec_0_14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g331cbc266ec_0_1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331cbc266ec_0_1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2" name="Google Shape;22;g331cbc266ec_0_17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23" name="Google Shape;23;g331cbc266ec_0_1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g331cbc266ec_0_2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6" name="Google Shape;26;g331cbc266ec_0_21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7" name="Google Shape;27;g331cbc266ec_0_21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8" name="Google Shape;28;g331cbc266ec_0_2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331cbc266ec_0_2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31" name="Google Shape;31;g331cbc266ec_0_2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31cbc266ec_0_29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4" name="Google Shape;34;g331cbc266ec_0_29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5" name="Google Shape;35;g331cbc266ec_0_2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331cbc266ec_0_33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38" name="Google Shape;38;g331cbc266ec_0_3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331cbc266ec_0_36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g331cbc266ec_0_36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42" name="Google Shape;42;g331cbc266ec_0_36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3" name="Google Shape;43;g331cbc266ec_0_36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4" name="Google Shape;44;g331cbc266ec_0_3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331cbc266ec_0_42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47" name="Google Shape;47;g331cbc266ec_0_4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31cbc266ec_0_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Google Shape;11;g331cbc266ec_0_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indent="-3492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indent="-3492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indent="-3492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indent="-3492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indent="-3492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indent="-3492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indent="-3492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indent="-3492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g331cbc266ec_0_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Relationship Id="rId4" Type="http://schemas.openxmlformats.org/officeDocument/2006/relationships/image" Target="../media/image4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2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4.png"/><Relationship Id="rId4" Type="http://schemas.openxmlformats.org/officeDocument/2006/relationships/image" Target="../media/image3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7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6.png"/><Relationship Id="rId4" Type="http://schemas.openxmlformats.org/officeDocument/2006/relationships/image" Target="../media/image46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4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3.png"/><Relationship Id="rId4" Type="http://schemas.openxmlformats.org/officeDocument/2006/relationships/image" Target="../media/image35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1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7.png"/><Relationship Id="rId4" Type="http://schemas.openxmlformats.org/officeDocument/2006/relationships/image" Target="../media/image42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7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9.png"/><Relationship Id="rId4" Type="http://schemas.openxmlformats.org/officeDocument/2006/relationships/image" Target="../media/image44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56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3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57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51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50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5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31cbc266ec_0_0"/>
          <p:cNvSpPr txBox="1"/>
          <p:nvPr>
            <p:ph type="ctrTitle"/>
          </p:nvPr>
        </p:nvSpPr>
        <p:spPr>
          <a:xfrm>
            <a:off x="415661" y="1517092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PANDUAN PENGGUNAAN DASHBOARD UTBK SNBT SNPMB 2025 (ADMIN SERVER)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0" name="Google Shape;60;g331cbc266ec_0_0"/>
          <p:cNvSpPr txBox="1"/>
          <p:nvPr>
            <p:ph idx="1" type="subTitle"/>
          </p:nvPr>
        </p:nvSpPr>
        <p:spPr>
          <a:xfrm>
            <a:off x="415650" y="45443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24 FEBRUARI 2025</a:t>
            </a:r>
            <a:endParaRPr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g331cbc266ec_0_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3099" y="1337300"/>
            <a:ext cx="8065802" cy="37996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g331cbc266ec_0_141"/>
          <p:cNvSpPr txBox="1"/>
          <p:nvPr/>
        </p:nvSpPr>
        <p:spPr>
          <a:xfrm>
            <a:off x="1765200" y="5347025"/>
            <a:ext cx="8661600" cy="6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urier"/>
                <a:ea typeface="Courier"/>
                <a:cs typeface="Courier"/>
                <a:sym typeface="Courier"/>
              </a:rPr>
              <a:t>T</a:t>
            </a: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ampilan beranda/home laman dashboard </a:t>
            </a:r>
            <a:r>
              <a:rPr lang="en-US" sz="2400">
                <a:latin typeface="Courier"/>
                <a:ea typeface="Courier"/>
                <a:cs typeface="Courier"/>
                <a:sym typeface="Courier"/>
              </a:rPr>
              <a:t>Admin Server</a:t>
            </a: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UTBK PTN</a:t>
            </a:r>
            <a:endParaRPr sz="24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31cbc266ec_0_150"/>
          <p:cNvSpPr txBox="1"/>
          <p:nvPr>
            <p:ph type="title"/>
          </p:nvPr>
        </p:nvSpPr>
        <p:spPr>
          <a:xfrm>
            <a:off x="415650" y="255429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6000">
                <a:latin typeface="Avenir"/>
                <a:ea typeface="Avenir"/>
                <a:cs typeface="Avenir"/>
                <a:sym typeface="Avenir"/>
              </a:rPr>
              <a:t>Login &amp; Download Installer Aplikasi</a:t>
            </a:r>
            <a:endParaRPr sz="60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31cbc266ec_0_156"/>
          <p:cNvSpPr txBox="1"/>
          <p:nvPr>
            <p:ph type="title"/>
          </p:nvPr>
        </p:nvSpPr>
        <p:spPr>
          <a:xfrm>
            <a:off x="415650" y="904149"/>
            <a:ext cx="11360700" cy="635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Avenir"/>
                <a:ea typeface="Avenir"/>
                <a:cs typeface="Avenir"/>
                <a:sym typeface="Avenir"/>
              </a:rPr>
              <a:t>Login &amp; Download Installer Aplikasi</a:t>
            </a:r>
            <a:endParaRPr sz="32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58" name="Google Shape;158;g331cbc266ec_0_156"/>
          <p:cNvSpPr txBox="1"/>
          <p:nvPr/>
        </p:nvSpPr>
        <p:spPr>
          <a:xfrm>
            <a:off x="5450967" y="3274270"/>
            <a:ext cx="5451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Untuk login silakan akses url 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https://utbk-snpmb.bppp.kemdikbud.go.id/</a:t>
            </a:r>
            <a:endParaRPr i="0" sz="24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159" name="Google Shape;159;g331cbc266ec_0_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674" y="1702475"/>
            <a:ext cx="4131800" cy="452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31cbc266ec_0_165"/>
          <p:cNvSpPr txBox="1"/>
          <p:nvPr>
            <p:ph type="title"/>
          </p:nvPr>
        </p:nvSpPr>
        <p:spPr>
          <a:xfrm>
            <a:off x="415650" y="904149"/>
            <a:ext cx="11360700" cy="635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Avenir"/>
                <a:ea typeface="Avenir"/>
                <a:cs typeface="Avenir"/>
                <a:sym typeface="Avenir"/>
              </a:rPr>
              <a:t>Login &amp; Download Installer Aplikasi</a:t>
            </a:r>
            <a:endParaRPr sz="32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6" name="Google Shape;166;g331cbc266ec_0_165"/>
          <p:cNvSpPr txBox="1"/>
          <p:nvPr/>
        </p:nvSpPr>
        <p:spPr>
          <a:xfrm>
            <a:off x="5938006" y="1672725"/>
            <a:ext cx="59943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venir"/>
              <a:buNone/>
            </a:pP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Silakan untuk download 2 file yang ada di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menu </a:t>
            </a: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Bantuan -&gt; Download Dokumen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2385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libri"/>
              <a:buAutoNum type="arabicPeriod"/>
            </a:pP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Aplikasi UTBK</a:t>
            </a:r>
            <a:r>
              <a:rPr b="1" lang="en-US" sz="1500">
                <a:latin typeface="Courier"/>
                <a:ea typeface="Courier"/>
                <a:cs typeface="Courier"/>
                <a:sym typeface="Courier"/>
              </a:rPr>
              <a:t>-SNBT</a:t>
            </a: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202</a:t>
            </a:r>
            <a:r>
              <a:rPr b="1" lang="en-US" sz="1500">
                <a:latin typeface="Courier"/>
                <a:ea typeface="Courier"/>
                <a:cs typeface="Courier"/>
                <a:sym typeface="Courier"/>
              </a:rPr>
              <a:t>5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Kumpulan installer SEB</a:t>
            </a:r>
            <a: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Aplikasi Ujian dan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Pengawas, bisa langsung didistribusikan ke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Teknisi Ruang untuk dilakukan instalasi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pada PC Ujian dan Pengawas.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2385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libri"/>
              <a:buAutoNum type="arabicPeriod"/>
            </a:pP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Sistem Operasi Server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File ini akan dibuat </a:t>
            </a:r>
            <a:r>
              <a:rPr i="1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bootable</a:t>
            </a: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oleh Admin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Server untuk Instalasi Sistem Operasi Server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Ujian.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1"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Pastikan Admin Server sudah ditugaskan oleh Koortik.</a:t>
            </a:r>
            <a:endParaRPr b="1"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167" name="Google Shape;167;g331cbc266ec_0_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650" y="1672725"/>
            <a:ext cx="5328074" cy="265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31cbc266ec_0_175"/>
          <p:cNvSpPr txBox="1"/>
          <p:nvPr>
            <p:ph type="title"/>
          </p:nvPr>
        </p:nvSpPr>
        <p:spPr>
          <a:xfrm>
            <a:off x="415600" y="2510426"/>
            <a:ext cx="11360700" cy="1298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Instalasi Server</a:t>
            </a:r>
            <a:endParaRPr sz="60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31cbc266ec_0_182"/>
          <p:cNvSpPr txBox="1"/>
          <p:nvPr>
            <p:ph type="title"/>
          </p:nvPr>
        </p:nvSpPr>
        <p:spPr>
          <a:xfrm>
            <a:off x="415650" y="11416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Spesifikasi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80" name="Google Shape;180;g331cbc266ec_0_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4662" y="1905150"/>
            <a:ext cx="5682673" cy="426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31cbc266ec_0_190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87" name="Google Shape;187;g331cbc266ec_0_190"/>
          <p:cNvSpPr txBox="1"/>
          <p:nvPr/>
        </p:nvSpPr>
        <p:spPr>
          <a:xfrm>
            <a:off x="785308" y="2538351"/>
            <a:ext cx="46689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Admin Server akan diminta untuk melakukan </a:t>
            </a:r>
            <a:r>
              <a:rPr b="1" i="1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first boot</a:t>
            </a:r>
            <a:r>
              <a:rPr b="1"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server</a:t>
            </a:r>
            <a:r>
              <a:rPr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pada media yang sudah dibuat </a:t>
            </a:r>
            <a:r>
              <a:rPr i="1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bootable</a:t>
            </a:r>
            <a:br>
              <a:rPr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ISO Installer Sistem Operasi Server Ujian</a:t>
            </a:r>
            <a:endParaRPr i="0" sz="24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188" name="Google Shape;188;g331cbc266ec_0_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7200" y="1465250"/>
            <a:ext cx="5940000" cy="445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39a96323ae_0_0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5" name="Google Shape;195;g339a96323ae_0_0"/>
          <p:cNvSpPr txBox="1"/>
          <p:nvPr/>
        </p:nvSpPr>
        <p:spPr>
          <a:xfrm>
            <a:off x="596904" y="1916870"/>
            <a:ext cx="5374800" cy="3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Admin Server akan diminta :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input ip address eth0 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1" marL="9144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○"/>
            </a:pP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dhcp / static</a:t>
            </a: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hostname 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○"/>
            </a:pP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didapat di dashboard jika sudah ditugaskan oleh Koortik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pastikan server terkoneksi ke internet.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SSD yang digunakan tidak ada partisi, jika ada bisa dihapus terlebih dahulu.</a:t>
            </a:r>
            <a:endParaRPr i="0" sz="20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196" name="Google Shape;196;g339a96323ae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0900" y="1808926"/>
            <a:ext cx="4913775" cy="367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39a96323ae_0_10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03" name="Google Shape;203;g339a96323ae_0_10"/>
          <p:cNvSpPr txBox="1"/>
          <p:nvPr/>
        </p:nvSpPr>
        <p:spPr>
          <a:xfrm>
            <a:off x="534829" y="1955345"/>
            <a:ext cx="5374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pilih opsi </a:t>
            </a:r>
            <a:r>
              <a:rPr i="1"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Configure network manually</a:t>
            </a:r>
            <a:endParaRPr i="1" sz="20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204" name="Google Shape;204;g339a96323ae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3076" y="1808924"/>
            <a:ext cx="4912699" cy="367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g339a96323ae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1575" y="1905099"/>
            <a:ext cx="5268150" cy="393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g339a96323ae_0_20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12" name="Google Shape;212;g339a96323ae_0_20"/>
          <p:cNvSpPr txBox="1"/>
          <p:nvPr/>
        </p:nvSpPr>
        <p:spPr>
          <a:xfrm>
            <a:off x="525229" y="1947095"/>
            <a:ext cx="53748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Masukkan IP address yang akan digunakan pada eth0, sertakan netmask di akhir IP address yang diinput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contoh : 10.15.0.15</a:t>
            </a:r>
            <a:r>
              <a:rPr lang="en-US" sz="2000">
                <a:latin typeface="Courier"/>
                <a:ea typeface="Courier"/>
                <a:cs typeface="Courier"/>
                <a:sym typeface="Courier"/>
              </a:rPr>
              <a:t>5</a:t>
            </a: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/24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31cbc266ec_0_53"/>
          <p:cNvSpPr txBox="1"/>
          <p:nvPr>
            <p:ph type="title"/>
          </p:nvPr>
        </p:nvSpPr>
        <p:spPr>
          <a:xfrm>
            <a:off x="415650" y="855524"/>
            <a:ext cx="11360700" cy="665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30650"/>
              <a:buNone/>
            </a:pPr>
            <a:r>
              <a:rPr lang="en-US" sz="3230">
                <a:latin typeface="Avenir"/>
                <a:ea typeface="Avenir"/>
                <a:cs typeface="Avenir"/>
                <a:sym typeface="Avenir"/>
              </a:rPr>
              <a:t>Timeline Pelaksanaan UTBK-SNBT</a:t>
            </a:r>
            <a:endParaRPr sz="323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67" name="Google Shape;67;g331cbc266ec_0_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3450" y="1464350"/>
            <a:ext cx="2852250" cy="457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g331cbc266ec_0_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1550" y="1464350"/>
            <a:ext cx="3899800" cy="4574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39a96323ae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2200" y="1854375"/>
            <a:ext cx="5470150" cy="4055049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g339a96323ae_0_30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0" name="Google Shape;220;g339a96323ae_0_30"/>
          <p:cNvSpPr txBox="1"/>
          <p:nvPr/>
        </p:nvSpPr>
        <p:spPr>
          <a:xfrm>
            <a:off x="534826" y="1936125"/>
            <a:ext cx="46881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masukkan IP Address gateway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contoh : 10.15.0.1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39a96323ae_0_40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27" name="Google Shape;227;g339a96323ae_0_40"/>
          <p:cNvSpPr txBox="1"/>
          <p:nvPr/>
        </p:nvSpPr>
        <p:spPr>
          <a:xfrm>
            <a:off x="544479" y="1945745"/>
            <a:ext cx="5374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masukkan DNS yang akan digunakan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contoh: </a:t>
            </a:r>
            <a:r>
              <a:rPr lang="en-US" sz="2000">
                <a:latin typeface="Courier"/>
                <a:ea typeface="Courier"/>
                <a:cs typeface="Courier"/>
                <a:sym typeface="Courier"/>
              </a:rPr>
              <a:t>192.168.54.14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228" name="Google Shape;228;g339a96323ae_0_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2649" y="1945750"/>
            <a:ext cx="5023875" cy="3729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39a96323ae_0_50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5" name="Google Shape;235;g339a96323ae_0_50"/>
          <p:cNvSpPr txBox="1"/>
          <p:nvPr/>
        </p:nvSpPr>
        <p:spPr>
          <a:xfrm>
            <a:off x="544450" y="2118875"/>
            <a:ext cx="47169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Masukkan Hostname yang tersedia di Dashboard, pastikan tidak ada salah input.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Jika salah input proses instalasi OS harus kembali diulang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236" name="Google Shape;236;g339a96323ae_0_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8450" y="1433175"/>
            <a:ext cx="5068225" cy="2098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339a96323ae_0_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19250" y="3750574"/>
            <a:ext cx="5068225" cy="180130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g339a96323ae_0_50"/>
          <p:cNvSpPr/>
          <p:nvPr/>
        </p:nvSpPr>
        <p:spPr>
          <a:xfrm>
            <a:off x="5992325" y="3801900"/>
            <a:ext cx="1837200" cy="3081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39a96323ae_0_63"/>
          <p:cNvSpPr txBox="1"/>
          <p:nvPr>
            <p:ph type="title"/>
          </p:nvPr>
        </p:nvSpPr>
        <p:spPr>
          <a:xfrm>
            <a:off x="415650" y="10454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Instalasi Server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5" name="Google Shape;245;g339a96323ae_0_63"/>
          <p:cNvSpPr txBox="1"/>
          <p:nvPr/>
        </p:nvSpPr>
        <p:spPr>
          <a:xfrm>
            <a:off x="619525" y="1910400"/>
            <a:ext cx="5161200" cy="11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Klik </a:t>
            </a:r>
            <a:r>
              <a:rPr i="1"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Continue</a:t>
            </a: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dan tunggu sampai instalasi selesai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"/>
              <a:buChar char="●"/>
            </a:pPr>
            <a:r>
              <a:rPr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Pastikan muncul tampilan seperti di samping</a:t>
            </a:r>
            <a:endParaRPr sz="20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246" name="Google Shape;246;g339a96323ae_0_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04425" y="1518867"/>
            <a:ext cx="3581400" cy="403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39a96323ae_0_75"/>
          <p:cNvSpPr txBox="1"/>
          <p:nvPr>
            <p:ph type="title"/>
          </p:nvPr>
        </p:nvSpPr>
        <p:spPr>
          <a:xfrm>
            <a:off x="415600" y="2510426"/>
            <a:ext cx="11360700" cy="1298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Konfigurasi Server Ujian</a:t>
            </a:r>
            <a:endParaRPr sz="60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39a96323ae_0_81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Konfigurasi Server Ujian</a:t>
            </a:r>
            <a:endParaRPr/>
          </a:p>
        </p:txBody>
      </p:sp>
      <p:sp>
        <p:nvSpPr>
          <p:cNvPr id="259" name="Google Shape;259;g339a96323ae_0_81"/>
          <p:cNvSpPr txBox="1"/>
          <p:nvPr/>
        </p:nvSpPr>
        <p:spPr>
          <a:xfrm>
            <a:off x="958500" y="5288413"/>
            <a:ext cx="10632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Setelah server berhasil </a:t>
            </a:r>
            <a:r>
              <a:rPr lang="en-US" sz="1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terinstal</a:t>
            </a:r>
            <a: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dan terkoneksi , maka Admin Server akan diminta untuk input konfigurasi jaringan yang akan digunakan saat ujian nanti.</a:t>
            </a:r>
            <a:endParaRPr i="0" sz="17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260" name="Google Shape;260;g339a96323ae_0_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4825" y="1731800"/>
            <a:ext cx="7142355" cy="339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39a96323ae_0_92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Limitasi Jaringan</a:t>
            </a:r>
            <a:endParaRPr/>
          </a:p>
        </p:txBody>
      </p:sp>
      <p:pic>
        <p:nvPicPr>
          <p:cNvPr id="267" name="Google Shape;267;g339a96323ae_0_92"/>
          <p:cNvPicPr preferRelativeResize="0"/>
          <p:nvPr/>
        </p:nvPicPr>
        <p:blipFill rotWithShape="1">
          <a:blip r:embed="rId3">
            <a:alphaModFix/>
          </a:blip>
          <a:srcRect b="21195" l="0" r="0" t="14300"/>
          <a:stretch/>
        </p:blipFill>
        <p:spPr>
          <a:xfrm>
            <a:off x="887050" y="1901500"/>
            <a:ext cx="10417901" cy="3779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39a96323ae_0_101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Konfigurasi Server Ujian</a:t>
            </a:r>
            <a:endParaRPr/>
          </a:p>
        </p:txBody>
      </p:sp>
      <p:sp>
        <p:nvSpPr>
          <p:cNvPr id="274" name="Google Shape;274;g339a96323ae_0_101"/>
          <p:cNvSpPr txBox="1"/>
          <p:nvPr/>
        </p:nvSpPr>
        <p:spPr>
          <a:xfrm>
            <a:off x="507925" y="2467050"/>
            <a:ext cx="27240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OPSI 1</a:t>
            </a:r>
            <a:b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endParaRPr sz="15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Server , PC Ujian, 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PC Cadangan dan PC </a:t>
            </a:r>
            <a: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</a:t>
            </a: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engawas berada dalam 1 network yang sa</a:t>
            </a:r>
            <a: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ma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75" name="Google Shape;275;g339a96323ae_0_101"/>
          <p:cNvSpPr txBox="1"/>
          <p:nvPr/>
        </p:nvSpPr>
        <p:spPr>
          <a:xfrm>
            <a:off x="8795924" y="1882050"/>
            <a:ext cx="28734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b="1"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OPSI</a:t>
            </a: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2 </a:t>
            </a:r>
            <a:b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Server berbeda network dengan PC Ujian,  PC Cadangan dan PC pengawas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sehingga memerlukan Router untuk menghubungkannya. 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t/>
            </a:r>
            <a:endParaRPr sz="15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Pastikan tidak melakukan konfigurasi NAT.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276" name="Google Shape;276;g339a96323ae_0_101"/>
          <p:cNvPicPr preferRelativeResize="0"/>
          <p:nvPr/>
        </p:nvPicPr>
        <p:blipFill rotWithShape="1">
          <a:blip r:embed="rId3">
            <a:alphaModFix/>
          </a:blip>
          <a:srcRect b="0" l="0" r="0" t="12357"/>
          <a:stretch/>
        </p:blipFill>
        <p:spPr>
          <a:xfrm>
            <a:off x="3231916" y="2206225"/>
            <a:ext cx="5564005" cy="2686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39a96323ae_0_111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Konfigurasi Server Ujian</a:t>
            </a:r>
            <a:endParaRPr/>
          </a:p>
        </p:txBody>
      </p:sp>
      <p:pic>
        <p:nvPicPr>
          <p:cNvPr id="283" name="Google Shape;283;g339a96323ae_0_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9625" y="1703150"/>
            <a:ext cx="7232276" cy="4147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g339a96323ae_0_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67263" y="4589869"/>
            <a:ext cx="4347586" cy="14818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39a96323ae_0_121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Konfigurasi Server Ujian</a:t>
            </a:r>
            <a:endParaRPr/>
          </a:p>
        </p:txBody>
      </p:sp>
      <p:sp>
        <p:nvSpPr>
          <p:cNvPr id="291" name="Google Shape;291;g339a96323ae_0_121"/>
          <p:cNvSpPr txBox="1"/>
          <p:nvPr/>
        </p:nvSpPr>
        <p:spPr>
          <a:xfrm>
            <a:off x="4189641" y="5602718"/>
            <a:ext cx="3812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venir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Contoh Pengisian OPSI 1</a:t>
            </a:r>
            <a:endParaRPr i="0" sz="18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292" name="Google Shape;292;g339a96323ae_0_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94017"/>
            <a:ext cx="11887201" cy="33105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31cbc266ec_0_62"/>
          <p:cNvSpPr txBox="1"/>
          <p:nvPr>
            <p:ph type="title"/>
          </p:nvPr>
        </p:nvSpPr>
        <p:spPr>
          <a:xfrm>
            <a:off x="415650" y="255429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6000">
                <a:latin typeface="Avenir"/>
                <a:ea typeface="Avenir"/>
                <a:cs typeface="Avenir"/>
                <a:sym typeface="Avenir"/>
              </a:rPr>
              <a:t>Registrasi Admin Server</a:t>
            </a:r>
            <a:endParaRPr sz="60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39a96323ae_0_131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Konfigurasi Server Ujian</a:t>
            </a:r>
            <a:endParaRPr/>
          </a:p>
        </p:txBody>
      </p:sp>
      <p:sp>
        <p:nvSpPr>
          <p:cNvPr id="299" name="Google Shape;299;g339a96323ae_0_131"/>
          <p:cNvSpPr txBox="1"/>
          <p:nvPr/>
        </p:nvSpPr>
        <p:spPr>
          <a:xfrm>
            <a:off x="3882902" y="5669075"/>
            <a:ext cx="3127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venir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Contoh Pengisian OPSI </a:t>
            </a:r>
            <a:r>
              <a:rPr b="1" lang="en-US" sz="18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endParaRPr b="0" i="0" sz="18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00" name="Google Shape;300;g339a96323ae_0_131"/>
          <p:cNvSpPr txBox="1"/>
          <p:nvPr/>
        </p:nvSpPr>
        <p:spPr>
          <a:xfrm>
            <a:off x="9175965" y="1741634"/>
            <a:ext cx="23571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Jumlah Client diisi PC Ujian , PC Cadangan dan Pengawas dengan total</a:t>
            </a:r>
            <a:r>
              <a:rPr b="1"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&lt;= 500 Client</a:t>
            </a:r>
            <a:endParaRPr b="1" sz="18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Network Client diisi network yang digunakan oleh labkom ujian</a:t>
            </a:r>
            <a:endParaRPr sz="18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01" name="Google Shape;301;g339a96323ae_0_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94027"/>
            <a:ext cx="8827138" cy="377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39a96323ae_0_141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Konfigurasi Server Ujian</a:t>
            </a:r>
            <a:endParaRPr/>
          </a:p>
        </p:txBody>
      </p:sp>
      <p:sp>
        <p:nvSpPr>
          <p:cNvPr id="308" name="Google Shape;308;g339a96323ae_0_141"/>
          <p:cNvSpPr txBox="1"/>
          <p:nvPr/>
        </p:nvSpPr>
        <p:spPr>
          <a:xfrm>
            <a:off x="889957" y="4727158"/>
            <a:ext cx="104121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i="0" lang="en-US" sz="20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Tampilan Dashboard jika sudah selesai dikonfigurasi, pastikan tidak ada informasi yang berwarna Kuning / Merah  </a:t>
            </a:r>
            <a:endParaRPr i="0" sz="20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09" name="Google Shape;309;g339a96323ae_0_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1500" y="1810142"/>
            <a:ext cx="10788996" cy="2680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39a96323ae_0_151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Konfigurasi Server Ujian</a:t>
            </a:r>
            <a:endParaRPr/>
          </a:p>
        </p:txBody>
      </p:sp>
      <p:sp>
        <p:nvSpPr>
          <p:cNvPr id="316" name="Google Shape;316;g339a96323ae_0_151"/>
          <p:cNvSpPr txBox="1"/>
          <p:nvPr/>
        </p:nvSpPr>
        <p:spPr>
          <a:xfrm>
            <a:off x="932079" y="2807875"/>
            <a:ext cx="51210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i="0" lang="en-US" sz="20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Tampilan </a:t>
            </a:r>
            <a:r>
              <a:rPr i="1" lang="en-US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issue server</a:t>
            </a:r>
            <a:r>
              <a:rPr i="0" lang="en-US" sz="20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jika sudah selesai dikonfigurasi, pastikan tidak ada informasi yang berwarna Kuning / Merah  </a:t>
            </a:r>
            <a:endParaRPr i="0" sz="20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17" name="Google Shape;317;g339a96323ae_0_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86404" y="1109654"/>
            <a:ext cx="3686175" cy="463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39a96323ae_0_160"/>
          <p:cNvSpPr txBox="1"/>
          <p:nvPr>
            <p:ph type="title"/>
          </p:nvPr>
        </p:nvSpPr>
        <p:spPr>
          <a:xfrm>
            <a:off x="415650" y="9781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Asesmen Jaringan</a:t>
            </a:r>
            <a:endParaRPr/>
          </a:p>
        </p:txBody>
      </p:sp>
      <p:sp>
        <p:nvSpPr>
          <p:cNvPr id="324" name="Google Shape;324;g339a96323ae_0_160"/>
          <p:cNvSpPr txBox="1"/>
          <p:nvPr/>
        </p:nvSpPr>
        <p:spPr>
          <a:xfrm>
            <a:off x="1869159" y="5463693"/>
            <a:ext cx="8566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Setelah server berhasil dikonfigurasi  dan lolos Benchmark, Admin Server dan Teknisi Ruang wajib untuk melakukan </a:t>
            </a:r>
            <a:r>
              <a:rPr b="1"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Asesmen Jaringan </a:t>
            </a:r>
            <a:r>
              <a:rPr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untuk meminimalisir kendala saat ujian.</a:t>
            </a:r>
            <a:endParaRPr i="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25" name="Google Shape;325;g339a96323ae_0_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4550" y="1825204"/>
            <a:ext cx="8702876" cy="3417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39a96323ae_0_170"/>
          <p:cNvSpPr txBox="1"/>
          <p:nvPr>
            <p:ph type="title"/>
          </p:nvPr>
        </p:nvSpPr>
        <p:spPr>
          <a:xfrm>
            <a:off x="6266975" y="191675"/>
            <a:ext cx="44709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Asesmen Jaringan</a:t>
            </a:r>
            <a:endParaRPr/>
          </a:p>
        </p:txBody>
      </p:sp>
      <p:pic>
        <p:nvPicPr>
          <p:cNvPr id="332" name="Google Shape;332;g339a96323ae_0_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9213" y="1133417"/>
            <a:ext cx="4849125" cy="48115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39a96323ae_0_178"/>
          <p:cNvSpPr txBox="1"/>
          <p:nvPr>
            <p:ph type="title"/>
          </p:nvPr>
        </p:nvSpPr>
        <p:spPr>
          <a:xfrm>
            <a:off x="6266975" y="191675"/>
            <a:ext cx="44709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Asesmen Jaringan</a:t>
            </a:r>
            <a:endParaRPr/>
          </a:p>
        </p:txBody>
      </p:sp>
      <p:pic>
        <p:nvPicPr>
          <p:cNvPr id="339" name="Google Shape;339;g339a96323ae_0_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0350" y="1048650"/>
            <a:ext cx="6631299" cy="492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39a96323ae_0_185"/>
          <p:cNvSpPr txBox="1"/>
          <p:nvPr>
            <p:ph type="title"/>
          </p:nvPr>
        </p:nvSpPr>
        <p:spPr>
          <a:xfrm>
            <a:off x="6266975" y="191675"/>
            <a:ext cx="44709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Asesmen Jaringan</a:t>
            </a:r>
            <a:endParaRPr/>
          </a:p>
        </p:txBody>
      </p:sp>
      <p:pic>
        <p:nvPicPr>
          <p:cNvPr id="346" name="Google Shape;346;g339a96323ae_0_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5087" y="1014726"/>
            <a:ext cx="5801824" cy="5048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39a96323ae_0_192"/>
          <p:cNvSpPr txBox="1"/>
          <p:nvPr>
            <p:ph type="title"/>
          </p:nvPr>
        </p:nvSpPr>
        <p:spPr>
          <a:xfrm>
            <a:off x="6266975" y="191675"/>
            <a:ext cx="44709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Asesmen Jaringan</a:t>
            </a:r>
            <a:endParaRPr/>
          </a:p>
        </p:txBody>
      </p:sp>
      <p:sp>
        <p:nvSpPr>
          <p:cNvPr id="353" name="Google Shape;353;g339a96323ae_0_192"/>
          <p:cNvSpPr txBox="1"/>
          <p:nvPr/>
        </p:nvSpPr>
        <p:spPr>
          <a:xfrm>
            <a:off x="431300" y="1323447"/>
            <a:ext cx="4397700" cy="193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925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"/>
              <a:buAutoNum type="arabicPeriod"/>
            </a:pPr>
            <a:r>
              <a:rPr lang="en-US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Buka aplikasi ujian.</a:t>
            </a:r>
            <a:endParaRPr sz="19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4925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ourier"/>
              <a:buAutoNum type="arabicPeriod"/>
            </a:pPr>
            <a:r>
              <a:rPr lang="en-US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Pada halaman awal aplikasi sebelum masuk ke beranda, pastikan box informasi </a:t>
            </a:r>
            <a:r>
              <a:rPr i="1" lang="en-US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latency</a:t>
            </a:r>
            <a:r>
              <a:rPr lang="en-US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pada tampilan berwarna hijau.</a:t>
            </a:r>
            <a:endParaRPr sz="19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54" name="Google Shape;354;g339a96323ae_0_192"/>
          <p:cNvSpPr txBox="1"/>
          <p:nvPr/>
        </p:nvSpPr>
        <p:spPr>
          <a:xfrm>
            <a:off x="5168200" y="4340050"/>
            <a:ext cx="5842500" cy="16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"/>
              <a:buChar char="●"/>
            </a:pPr>
            <a:r>
              <a:rPr lang="en-US" sz="16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Box akan berwarna hijau jika latency kurang dari 2 detik (&lt;2000 ms).</a:t>
            </a:r>
            <a:endParaRPr sz="16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"/>
              <a:buChar char="●"/>
            </a:pPr>
            <a:r>
              <a:rPr lang="en-US" sz="16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Box akan berwarna kuning jika latency berada diantara 2-4 detik (2000-4000 ms).</a:t>
            </a:r>
            <a:endParaRPr sz="16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"/>
              <a:buChar char="●"/>
            </a:pPr>
            <a:r>
              <a:rPr lang="en-US" sz="16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Box akan berwarna merah jika latency lebih dari 4 detik (&gt;4000 ms).</a:t>
            </a:r>
            <a:endParaRPr sz="16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55" name="Google Shape;355;g339a96323ae_0_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8200" y="893363"/>
            <a:ext cx="5569676" cy="3388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39a96323ae_0_202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Pengemasan Paket Soal</a:t>
            </a:r>
            <a:endParaRPr/>
          </a:p>
        </p:txBody>
      </p:sp>
      <p:sp>
        <p:nvSpPr>
          <p:cNvPr id="362" name="Google Shape;362;g339a96323ae_0_202"/>
          <p:cNvSpPr txBox="1"/>
          <p:nvPr/>
        </p:nvSpPr>
        <p:spPr>
          <a:xfrm>
            <a:off x="530949" y="1755350"/>
            <a:ext cx="45129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Pengemasan Paket </a:t>
            </a:r>
            <a:r>
              <a:rPr b="1"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Soal</a:t>
            </a: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(H-1) </a:t>
            </a:r>
            <a:endParaRPr sz="1500"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t/>
            </a:r>
            <a:endParaRPr sz="15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Tahapan ini </a:t>
            </a: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akan melakukan pengecekan data verifikasi Ruang, Denah dan Data Peserta. Pastikan Koortik sudah melakukan verifikasi semua data di atas.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363" name="Google Shape;363;g339a96323ae_0_202"/>
          <p:cNvSpPr txBox="1"/>
          <p:nvPr/>
        </p:nvSpPr>
        <p:spPr>
          <a:xfrm>
            <a:off x="530950" y="3590825"/>
            <a:ext cx="4408200" cy="13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Kemudian paket akan dikompres dan dibuat 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menjadi beberapa paket ujian sejumlah hari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ujian pada server tersebut.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64" name="Google Shape;364;g339a96323ae_0_202"/>
          <p:cNvPicPr preferRelativeResize="0"/>
          <p:nvPr/>
        </p:nvPicPr>
        <p:blipFill rotWithShape="1">
          <a:blip r:embed="rId3">
            <a:alphaModFix/>
          </a:blip>
          <a:srcRect b="21728" l="0" r="41065" t="0"/>
          <a:stretch/>
        </p:blipFill>
        <p:spPr>
          <a:xfrm>
            <a:off x="5280325" y="1660975"/>
            <a:ext cx="6401352" cy="397410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g339a96323ae_0_202"/>
          <p:cNvSpPr/>
          <p:nvPr/>
        </p:nvSpPr>
        <p:spPr>
          <a:xfrm>
            <a:off x="8162925" y="4762500"/>
            <a:ext cx="2038500" cy="6489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39a96323ae_0_213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Pengemasan Paket Soal</a:t>
            </a:r>
            <a:endParaRPr/>
          </a:p>
        </p:txBody>
      </p:sp>
      <p:sp>
        <p:nvSpPr>
          <p:cNvPr id="372" name="Google Shape;372;g339a96323ae_0_213"/>
          <p:cNvSpPr txBox="1"/>
          <p:nvPr/>
        </p:nvSpPr>
        <p:spPr>
          <a:xfrm>
            <a:off x="545275" y="2198100"/>
            <a:ext cx="42468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Pengemasan Paket Soal (H-1)</a:t>
            </a:r>
            <a:br>
              <a:rPr b="1"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br>
              <a:rPr b="1" i="0" lang="en-US" sz="24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Setiap tahapan akan diminta untuk input OTP. OTP akan dikirim ke telegram Admin Server yang melakukan tahapan.</a:t>
            </a:r>
            <a:endParaRPr b="1" i="0" sz="18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73" name="Google Shape;373;g339a96323ae_0_213"/>
          <p:cNvPicPr preferRelativeResize="0"/>
          <p:nvPr/>
        </p:nvPicPr>
        <p:blipFill rotWithShape="1">
          <a:blip r:embed="rId3">
            <a:alphaModFix/>
          </a:blip>
          <a:srcRect b="38484" l="32884" r="18491" t="5668"/>
          <a:stretch/>
        </p:blipFill>
        <p:spPr>
          <a:xfrm>
            <a:off x="5277450" y="1185225"/>
            <a:ext cx="5610149" cy="303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g339a96323ae_0_213"/>
          <p:cNvPicPr preferRelativeResize="0"/>
          <p:nvPr/>
        </p:nvPicPr>
        <p:blipFill rotWithShape="1">
          <a:blip r:embed="rId4">
            <a:alphaModFix/>
          </a:blip>
          <a:srcRect b="8050" l="13845" r="0" t="5294"/>
          <a:stretch/>
        </p:blipFill>
        <p:spPr>
          <a:xfrm>
            <a:off x="5941850" y="3435125"/>
            <a:ext cx="5519087" cy="25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31cbc266ec_0_68"/>
          <p:cNvSpPr txBox="1"/>
          <p:nvPr>
            <p:ph type="title"/>
          </p:nvPr>
        </p:nvSpPr>
        <p:spPr>
          <a:xfrm>
            <a:off x="415600" y="10165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3230">
                <a:latin typeface="Avenir"/>
                <a:ea typeface="Avenir"/>
                <a:cs typeface="Avenir"/>
                <a:sym typeface="Avenir"/>
              </a:rPr>
              <a:t>Registrasi Admin Server</a:t>
            </a:r>
            <a:endParaRPr sz="323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81" name="Google Shape;81;g331cbc266ec_0_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375" y="1780075"/>
            <a:ext cx="5808076" cy="3356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g331cbc266ec_0_68"/>
          <p:cNvSpPr txBox="1"/>
          <p:nvPr/>
        </p:nvSpPr>
        <p:spPr>
          <a:xfrm>
            <a:off x="6565701" y="1780075"/>
            <a:ext cx="5349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925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alibri"/>
              <a:buAutoNum type="arabicPeriod"/>
            </a:pPr>
            <a:r>
              <a:rPr b="0" i="0" lang="en-US" sz="21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Pastikan Admin Server mendapatkan </a:t>
            </a:r>
            <a:br>
              <a:rPr b="0" i="0" lang="en-US" sz="21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b="0" i="0" lang="en-US" sz="21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URL </a:t>
            </a:r>
            <a:r>
              <a:rPr lang="en-US" sz="2100">
                <a:latin typeface="Avenir"/>
                <a:ea typeface="Avenir"/>
                <a:cs typeface="Avenir"/>
                <a:sym typeface="Avenir"/>
              </a:rPr>
              <a:t>R</a:t>
            </a:r>
            <a:r>
              <a:rPr b="0" i="0" lang="en-US" sz="21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egistrasi dari Kortik</a:t>
            </a:r>
            <a:endParaRPr b="0" i="0" sz="21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4925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alibri"/>
              <a:buAutoNum type="arabicPeriod"/>
            </a:pPr>
            <a:r>
              <a:rPr b="0" i="0" lang="en-US" sz="21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Membaca baik-baik Syarat dan Ketentuan</a:t>
            </a:r>
            <a:endParaRPr b="0" i="0" sz="21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4925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Calibri"/>
              <a:buAutoNum type="arabicPeriod"/>
            </a:pPr>
            <a:r>
              <a:rPr b="0" i="0" lang="en-US" sz="21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Mengisi form sesuai data yang diminta</a:t>
            </a:r>
            <a:endParaRPr b="0" i="0" sz="2100" u="none" cap="none" strike="noStrike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83" name="Google Shape;83;g331cbc266ec_0_68"/>
          <p:cNvSpPr txBox="1"/>
          <p:nvPr/>
        </p:nvSpPr>
        <p:spPr>
          <a:xfrm>
            <a:off x="6794625" y="3584975"/>
            <a:ext cx="50451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000"/>
              <a:buFont typeface="Avenir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Catatan : </a:t>
            </a:r>
            <a:endParaRPr>
              <a:solidFill>
                <a:srgbClr val="0000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000"/>
              <a:buFont typeface="Avenir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Kode Registrasi didapatkan dari Bot Telegram </a:t>
            </a:r>
            <a:br>
              <a:rPr b="0" i="0" lang="en-US" sz="1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b="1" i="0" lang="en-US" sz="1800" u="none" cap="none" strike="noStrike">
                <a:solidFill>
                  <a:srgbClr val="9900FF"/>
                </a:solidFill>
                <a:latin typeface="Avenir"/>
                <a:ea typeface="Avenir"/>
                <a:cs typeface="Avenir"/>
                <a:sym typeface="Avenir"/>
              </a:rPr>
              <a:t>@utbk_ltmpt_bot</a:t>
            </a:r>
            <a:r>
              <a:rPr b="1" i="0" lang="en-US" sz="1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b="0" i="0" lang="en-US" sz="18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setelah mengirim </a:t>
            </a:r>
            <a:r>
              <a:rPr b="0" i="0" lang="en-US" sz="1800" u="none" cap="none" strike="noStrike">
                <a:solidFill>
                  <a:srgbClr val="9900FF"/>
                </a:solidFill>
                <a:latin typeface="Avenir"/>
                <a:ea typeface="Avenir"/>
                <a:cs typeface="Avenir"/>
                <a:sym typeface="Avenir"/>
              </a:rPr>
              <a:t>”</a:t>
            </a:r>
            <a:r>
              <a:rPr b="1" i="0" lang="en-US" sz="1800" u="none" cap="none" strike="noStrike">
                <a:solidFill>
                  <a:srgbClr val="9900FF"/>
                </a:solidFill>
                <a:latin typeface="Avenir"/>
                <a:ea typeface="Avenir"/>
                <a:cs typeface="Avenir"/>
                <a:sym typeface="Avenir"/>
              </a:rPr>
              <a:t>/registrasi”</a:t>
            </a:r>
            <a:endParaRPr b="1" i="0" sz="1800" u="none" cap="none" strike="noStrike">
              <a:solidFill>
                <a:srgbClr val="9900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339a96323ae_0_226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Download Paket Soal</a:t>
            </a:r>
            <a:endParaRPr/>
          </a:p>
        </p:txBody>
      </p:sp>
      <p:sp>
        <p:nvSpPr>
          <p:cNvPr id="381" name="Google Shape;381;g339a96323ae_0_226"/>
          <p:cNvSpPr txBox="1"/>
          <p:nvPr/>
        </p:nvSpPr>
        <p:spPr>
          <a:xfrm>
            <a:off x="439374" y="1955500"/>
            <a:ext cx="39708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Download Paket </a:t>
            </a:r>
            <a:r>
              <a:rPr b="1"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Soal</a:t>
            </a:r>
            <a:r>
              <a:rPr b="1"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(H-1) </a:t>
            </a:r>
            <a:br>
              <a:rPr b="1"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br>
              <a:rPr b="1"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Tahapan ini a</a:t>
            </a:r>
            <a:r>
              <a:rPr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kan melakukan </a:t>
            </a:r>
            <a:r>
              <a:rPr i="1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download</a:t>
            </a:r>
            <a:r>
              <a:rPr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semua paket </a:t>
            </a: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soal</a:t>
            </a:r>
            <a:r>
              <a:rPr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per hari pada periode </a:t>
            </a: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yang aktif</a:t>
            </a:r>
            <a:r>
              <a:rPr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. </a:t>
            </a:r>
            <a:endParaRPr i="0" sz="18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sz="18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Pastikan koneksi internet stabil pada tahapan ini karena akan melakukan </a:t>
            </a:r>
            <a:r>
              <a:rPr i="1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download</a:t>
            </a:r>
            <a:r>
              <a:rPr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paket </a:t>
            </a:r>
            <a:r>
              <a:rPr lang="en-US"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soal</a:t>
            </a:r>
            <a:r>
              <a:rPr i="0" lang="en-US" sz="18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dari Dashboard ke Server Ujian di lokasi masing-masing.</a:t>
            </a:r>
            <a:endParaRPr b="1" i="0" sz="18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82" name="Google Shape;382;g339a96323ae_0_226"/>
          <p:cNvPicPr preferRelativeResize="0"/>
          <p:nvPr/>
        </p:nvPicPr>
        <p:blipFill rotWithShape="1">
          <a:blip r:embed="rId3">
            <a:alphaModFix/>
          </a:blip>
          <a:srcRect b="20455" l="13532" r="0" t="5078"/>
          <a:stretch/>
        </p:blipFill>
        <p:spPr>
          <a:xfrm>
            <a:off x="4410175" y="2003000"/>
            <a:ext cx="7392324" cy="2969051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g339a96323ae_0_226"/>
          <p:cNvSpPr/>
          <p:nvPr/>
        </p:nvSpPr>
        <p:spPr>
          <a:xfrm>
            <a:off x="8810625" y="4162425"/>
            <a:ext cx="2038500" cy="6489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39a96323ae_0_238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Download Paket Soal</a:t>
            </a:r>
            <a:endParaRPr/>
          </a:p>
        </p:txBody>
      </p:sp>
      <p:sp>
        <p:nvSpPr>
          <p:cNvPr id="390" name="Google Shape;390;g339a96323ae_0_238"/>
          <p:cNvSpPr txBox="1"/>
          <p:nvPr/>
        </p:nvSpPr>
        <p:spPr>
          <a:xfrm>
            <a:off x="499775" y="2365000"/>
            <a:ext cx="323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Download Paket Soal (H-1)</a:t>
            </a:r>
            <a:endParaRPr i="0" sz="18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391" name="Google Shape;391;g339a96323ae_0_238"/>
          <p:cNvPicPr preferRelativeResize="0"/>
          <p:nvPr/>
        </p:nvPicPr>
        <p:blipFill rotWithShape="1">
          <a:blip r:embed="rId3">
            <a:alphaModFix/>
          </a:blip>
          <a:srcRect b="38816" l="35046" r="21030" t="7210"/>
          <a:stretch/>
        </p:blipFill>
        <p:spPr>
          <a:xfrm>
            <a:off x="5000625" y="1095375"/>
            <a:ext cx="5867400" cy="3355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g339a96323ae_0_238"/>
          <p:cNvPicPr preferRelativeResize="0"/>
          <p:nvPr/>
        </p:nvPicPr>
        <p:blipFill rotWithShape="1">
          <a:blip r:embed="rId4">
            <a:alphaModFix/>
          </a:blip>
          <a:srcRect b="47907" l="13517" r="0" t="5330"/>
          <a:stretch/>
        </p:blipFill>
        <p:spPr>
          <a:xfrm>
            <a:off x="3630275" y="3571875"/>
            <a:ext cx="8093598" cy="2047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339a96323ae_0_250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Buka Segel Soal</a:t>
            </a:r>
            <a:endParaRPr/>
          </a:p>
        </p:txBody>
      </p:sp>
      <p:sp>
        <p:nvSpPr>
          <p:cNvPr id="399" name="Google Shape;399;g339a96323ae_0_250"/>
          <p:cNvSpPr txBox="1"/>
          <p:nvPr/>
        </p:nvSpPr>
        <p:spPr>
          <a:xfrm>
            <a:off x="475500" y="1963325"/>
            <a:ext cx="3534600" cy="28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Buka Segel </a:t>
            </a:r>
            <a:r>
              <a:rPr b="1"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Soal</a:t>
            </a: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(J-1) </a:t>
            </a:r>
            <a:endParaRPr sz="1500"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b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akan melakukan inject data </a:t>
            </a:r>
            <a: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peserta dan soal</a:t>
            </a: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ke server ujian.</a:t>
            </a: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b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Setelah berhasil melakukan inject , server akan melakukan </a:t>
            </a:r>
            <a:r>
              <a:rPr b="1"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Backup Data Ujian </a:t>
            </a: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ke Dashboard secara berkala dengan random </a:t>
            </a:r>
            <a:r>
              <a:rPr lang="en-US" sz="15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7</a:t>
            </a:r>
            <a:r>
              <a:rPr i="0" lang="en-US" sz="15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-10 menit sekali.</a:t>
            </a:r>
            <a:endParaRPr i="0" sz="15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00" name="Google Shape;400;g339a96323ae_0_250"/>
          <p:cNvPicPr preferRelativeResize="0"/>
          <p:nvPr/>
        </p:nvPicPr>
        <p:blipFill rotWithShape="1">
          <a:blip r:embed="rId3">
            <a:alphaModFix/>
          </a:blip>
          <a:srcRect b="13783" l="13674" r="0" t="4316"/>
          <a:stretch/>
        </p:blipFill>
        <p:spPr>
          <a:xfrm>
            <a:off x="4076775" y="1963325"/>
            <a:ext cx="7713776" cy="3443428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g339a96323ae_0_250"/>
          <p:cNvSpPr/>
          <p:nvPr/>
        </p:nvSpPr>
        <p:spPr>
          <a:xfrm>
            <a:off x="4810125" y="4662600"/>
            <a:ext cx="1343100" cy="6489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339a96323ae_0_266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Buka Segel Soal</a:t>
            </a:r>
            <a:endParaRPr/>
          </a:p>
        </p:txBody>
      </p:sp>
      <p:sp>
        <p:nvSpPr>
          <p:cNvPr id="408" name="Google Shape;408;g339a96323ae_0_266"/>
          <p:cNvSpPr txBox="1"/>
          <p:nvPr/>
        </p:nvSpPr>
        <p:spPr>
          <a:xfrm>
            <a:off x="389775" y="2106200"/>
            <a:ext cx="33726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Buka Segel </a:t>
            </a:r>
            <a:r>
              <a:rPr lang="en-US" sz="1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Soal</a:t>
            </a:r>
            <a: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(J-1) </a:t>
            </a:r>
            <a:b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b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Jika muncul konfirmasi menggunakan File Backup itu tandanya server pada </a:t>
            </a:r>
            <a:r>
              <a:rPr lang="en-US" sz="1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hari tersebut mempunyai backup ( yang di-backup random 7-10 menit )</a:t>
            </a:r>
            <a:endParaRPr sz="17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09" name="Google Shape;409;g339a96323ae_0_266"/>
          <p:cNvPicPr preferRelativeResize="0"/>
          <p:nvPr/>
        </p:nvPicPr>
        <p:blipFill rotWithShape="1">
          <a:blip r:embed="rId3">
            <a:alphaModFix/>
          </a:blip>
          <a:srcRect b="39477" l="34585" r="21101" t="7751"/>
          <a:stretch/>
        </p:blipFill>
        <p:spPr>
          <a:xfrm>
            <a:off x="4243300" y="1095375"/>
            <a:ext cx="6929523" cy="383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g339a96323ae_0_266"/>
          <p:cNvPicPr preferRelativeResize="0"/>
          <p:nvPr/>
        </p:nvPicPr>
        <p:blipFill rotWithShape="1">
          <a:blip r:embed="rId4">
            <a:alphaModFix/>
          </a:blip>
          <a:srcRect b="60747" l="13299" r="0" t="4886"/>
          <a:stretch/>
        </p:blipFill>
        <p:spPr>
          <a:xfrm>
            <a:off x="2638425" y="4333525"/>
            <a:ext cx="8686800" cy="1600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39a96323ae_0_279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Monitoring Resource Server</a:t>
            </a:r>
            <a:endParaRPr/>
          </a:p>
        </p:txBody>
      </p:sp>
      <p:sp>
        <p:nvSpPr>
          <p:cNvPr id="417" name="Google Shape;417;g339a96323ae_0_279"/>
          <p:cNvSpPr txBox="1"/>
          <p:nvPr/>
        </p:nvSpPr>
        <p:spPr>
          <a:xfrm>
            <a:off x="503750" y="1755350"/>
            <a:ext cx="38112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venir"/>
              <a:buNone/>
            </a:pPr>
            <a:r>
              <a:rPr b="1" lang="en-US" sz="1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Monitoring Server Ujian</a:t>
            </a:r>
            <a:r>
              <a:rPr b="1"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br>
              <a:rPr b="1"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br>
              <a:rPr b="1"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lang="en-US" sz="1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Untuk monitoring resource server , bisa dengan mengakses </a:t>
            </a:r>
            <a:r>
              <a:rPr b="1" lang="en-US" sz="1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http://ip_address_eth0/munin</a:t>
            </a:r>
            <a:endParaRPr b="1" sz="17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18" name="Google Shape;418;g339a96323ae_0_2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1975" y="1755350"/>
            <a:ext cx="7216060" cy="313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339a96323ae_0_291"/>
          <p:cNvSpPr txBox="1"/>
          <p:nvPr>
            <p:ph type="title"/>
          </p:nvPr>
        </p:nvSpPr>
        <p:spPr>
          <a:xfrm>
            <a:off x="363175" y="9918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Monitoring Resource Server</a:t>
            </a:r>
            <a:endParaRPr/>
          </a:p>
        </p:txBody>
      </p:sp>
      <p:pic>
        <p:nvPicPr>
          <p:cNvPr id="425" name="Google Shape;425;g339a96323ae_0_2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450" y="1602950"/>
            <a:ext cx="6545775" cy="227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g339a96323ae_0_2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6150" y="1755350"/>
            <a:ext cx="4549975" cy="2997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339a96323ae_0_302"/>
          <p:cNvSpPr txBox="1"/>
          <p:nvPr>
            <p:ph type="title"/>
          </p:nvPr>
        </p:nvSpPr>
        <p:spPr>
          <a:xfrm>
            <a:off x="6249625" y="306050"/>
            <a:ext cx="45804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Upload Hasil Ujian</a:t>
            </a:r>
            <a:endParaRPr/>
          </a:p>
        </p:txBody>
      </p:sp>
      <p:sp>
        <p:nvSpPr>
          <p:cNvPr id="433" name="Google Shape;433;g339a96323ae_0_302"/>
          <p:cNvSpPr txBox="1"/>
          <p:nvPr/>
        </p:nvSpPr>
        <p:spPr>
          <a:xfrm>
            <a:off x="400050" y="1152525"/>
            <a:ext cx="3705300" cy="41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b="1"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Upload Hasil Ujian (J++) 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t/>
            </a:r>
            <a:endParaRPr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lang="en-US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Tahapan ini akan meng-upload hasil ujian dari Server Ujian ke Dashboard Pusat. Setelah Upload akan ada proses pengecekan dan pengolahan menjadi BAHU ( Berita Acara Hasil Ujian ) estimasi 15-20 menit. </a:t>
            </a:r>
            <a:br>
              <a:rPr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br>
              <a:rPr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rPr lang="en-US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Tombol Upload Hasil Ujian akan aktif jika BAPU sudah di-upload di semua ruang melalui </a:t>
            </a:r>
            <a:r>
              <a:rPr b="1" lang="en-US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Aplikasi Pengawas.</a:t>
            </a:r>
            <a:r>
              <a:rPr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endParaRPr i="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t/>
            </a:r>
            <a:endParaRPr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lang="en-US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Klik tombol BAPU untuk melihat ruangan mana saja yang sudah Upload BAPU.</a:t>
            </a:r>
            <a:endParaRPr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t/>
            </a:r>
            <a:endParaRPr i="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34" name="Google Shape;434;g339a96323ae_0_302"/>
          <p:cNvPicPr preferRelativeResize="0"/>
          <p:nvPr/>
        </p:nvPicPr>
        <p:blipFill rotWithShape="1">
          <a:blip r:embed="rId3">
            <a:alphaModFix/>
          </a:blip>
          <a:srcRect b="0" l="34368" r="20545" t="63369"/>
          <a:stretch/>
        </p:blipFill>
        <p:spPr>
          <a:xfrm>
            <a:off x="4152900" y="1285875"/>
            <a:ext cx="7390726" cy="2828926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g339a96323ae_0_302"/>
          <p:cNvSpPr/>
          <p:nvPr/>
        </p:nvSpPr>
        <p:spPr>
          <a:xfrm>
            <a:off x="7239000" y="2743200"/>
            <a:ext cx="1133400" cy="3774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39a96323ae_0_315"/>
          <p:cNvSpPr txBox="1"/>
          <p:nvPr>
            <p:ph type="title"/>
          </p:nvPr>
        </p:nvSpPr>
        <p:spPr>
          <a:xfrm>
            <a:off x="6249625" y="306050"/>
            <a:ext cx="45804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Upload Hasil Ujian</a:t>
            </a:r>
            <a:endParaRPr/>
          </a:p>
        </p:txBody>
      </p:sp>
      <p:sp>
        <p:nvSpPr>
          <p:cNvPr id="442" name="Google Shape;442;g339a96323ae_0_315"/>
          <p:cNvSpPr txBox="1"/>
          <p:nvPr/>
        </p:nvSpPr>
        <p:spPr>
          <a:xfrm>
            <a:off x="403797" y="1211550"/>
            <a:ext cx="32823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b="1"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Upload Hasil Ujian (J++) 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t/>
            </a:r>
            <a:endParaRPr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lang="en-US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Jangan lupa untuk Admin Server untuk selalu mendownload BAPU dan BAHU</a:t>
            </a:r>
            <a:endParaRPr i="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43" name="Google Shape;443;g339a96323ae_0_315"/>
          <p:cNvPicPr preferRelativeResize="0"/>
          <p:nvPr/>
        </p:nvPicPr>
        <p:blipFill rotWithShape="1">
          <a:blip r:embed="rId3">
            <a:alphaModFix/>
          </a:blip>
          <a:srcRect b="0" l="39759" r="26319" t="64977"/>
          <a:stretch/>
        </p:blipFill>
        <p:spPr>
          <a:xfrm>
            <a:off x="4272150" y="1095050"/>
            <a:ext cx="5647473" cy="243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g339a96323ae_0_315"/>
          <p:cNvSpPr/>
          <p:nvPr/>
        </p:nvSpPr>
        <p:spPr>
          <a:xfrm>
            <a:off x="6529188" y="3009900"/>
            <a:ext cx="1133400" cy="3774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5" name="Google Shape;445;g339a96323ae_0_315"/>
          <p:cNvPicPr preferRelativeResize="0"/>
          <p:nvPr/>
        </p:nvPicPr>
        <p:blipFill rotWithShape="1">
          <a:blip r:embed="rId4">
            <a:alphaModFix/>
          </a:blip>
          <a:srcRect b="0" l="43061" r="32645" t="74755"/>
          <a:stretch/>
        </p:blipFill>
        <p:spPr>
          <a:xfrm>
            <a:off x="4272151" y="3528850"/>
            <a:ext cx="5605274" cy="2552874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g339a96323ae_0_315"/>
          <p:cNvSpPr/>
          <p:nvPr/>
        </p:nvSpPr>
        <p:spPr>
          <a:xfrm>
            <a:off x="6348235" y="5410200"/>
            <a:ext cx="2062200" cy="3774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339a96323ae_0_333"/>
          <p:cNvSpPr txBox="1"/>
          <p:nvPr>
            <p:ph type="title"/>
          </p:nvPr>
        </p:nvSpPr>
        <p:spPr>
          <a:xfrm>
            <a:off x="5429250" y="306050"/>
            <a:ext cx="54009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Penghapusan Data Ujian</a:t>
            </a:r>
            <a:endParaRPr/>
          </a:p>
        </p:txBody>
      </p:sp>
      <p:sp>
        <p:nvSpPr>
          <p:cNvPr id="453" name="Google Shape;453;g339a96323ae_0_333"/>
          <p:cNvSpPr txBox="1"/>
          <p:nvPr/>
        </p:nvSpPr>
        <p:spPr>
          <a:xfrm>
            <a:off x="405850" y="1409500"/>
            <a:ext cx="34518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Penghapusan Data (J++) </a:t>
            </a:r>
            <a:endParaRPr b="1" i="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0" lang="en-US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akan melakukan penghapusan data ujian dan di-inject kembali menggunakan Akun Dummy.</a:t>
            </a:r>
            <a:endParaRPr i="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54" name="Google Shape;454;g339a96323ae_0_333"/>
          <p:cNvPicPr preferRelativeResize="0"/>
          <p:nvPr/>
        </p:nvPicPr>
        <p:blipFill rotWithShape="1">
          <a:blip r:embed="rId3">
            <a:alphaModFix/>
          </a:blip>
          <a:srcRect b="0" l="13656" r="1040" t="5838"/>
          <a:stretch/>
        </p:blipFill>
        <p:spPr>
          <a:xfrm>
            <a:off x="3438525" y="1466750"/>
            <a:ext cx="8111973" cy="3924499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g339a96323ae_0_333"/>
          <p:cNvSpPr/>
          <p:nvPr/>
        </p:nvSpPr>
        <p:spPr>
          <a:xfrm>
            <a:off x="9462900" y="4476750"/>
            <a:ext cx="1300500" cy="6096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39a96323ae_0_348"/>
          <p:cNvSpPr txBox="1"/>
          <p:nvPr>
            <p:ph type="title"/>
          </p:nvPr>
        </p:nvSpPr>
        <p:spPr>
          <a:xfrm>
            <a:off x="5429250" y="306050"/>
            <a:ext cx="54009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Penghapusan Data Ujian</a:t>
            </a:r>
            <a:endParaRPr/>
          </a:p>
        </p:txBody>
      </p:sp>
      <p:sp>
        <p:nvSpPr>
          <p:cNvPr id="462" name="Google Shape;462;g339a96323ae_0_348"/>
          <p:cNvSpPr txBox="1"/>
          <p:nvPr/>
        </p:nvSpPr>
        <p:spPr>
          <a:xfrm>
            <a:off x="656111" y="5540666"/>
            <a:ext cx="10912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venir"/>
              <a:buNone/>
            </a:pPr>
            <a: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Semua tahapan pada</a:t>
            </a:r>
            <a:r>
              <a:rPr lang="en-US" sz="1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0" lang="en-US" sz="1700" u="none" cap="none" strike="noStrike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sudah selesai</a:t>
            </a:r>
            <a:endParaRPr i="0" sz="1700" u="none" cap="none" strike="noStrike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63" name="Google Shape;463;g339a96323ae_0_348"/>
          <p:cNvPicPr preferRelativeResize="0"/>
          <p:nvPr/>
        </p:nvPicPr>
        <p:blipFill rotWithShape="1">
          <a:blip r:embed="rId3">
            <a:alphaModFix/>
          </a:blip>
          <a:srcRect b="0" l="13978" r="0" t="36740"/>
          <a:stretch/>
        </p:blipFill>
        <p:spPr>
          <a:xfrm>
            <a:off x="321775" y="1382250"/>
            <a:ext cx="11548451" cy="384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g331cbc266ec_0_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2424" y="1626700"/>
            <a:ext cx="9167050" cy="3828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g331cbc266ec_0_79"/>
          <p:cNvSpPr txBox="1"/>
          <p:nvPr>
            <p:ph type="title"/>
          </p:nvPr>
        </p:nvSpPr>
        <p:spPr>
          <a:xfrm>
            <a:off x="415600" y="86319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3230">
                <a:latin typeface="Avenir"/>
                <a:ea typeface="Avenir"/>
                <a:cs typeface="Avenir"/>
                <a:sym typeface="Avenir"/>
              </a:rPr>
              <a:t>Registrasi Admin Server</a:t>
            </a:r>
            <a:endParaRPr sz="323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91" name="Google Shape;91;g331cbc266ec_0_79"/>
          <p:cNvSpPr/>
          <p:nvPr/>
        </p:nvSpPr>
        <p:spPr>
          <a:xfrm>
            <a:off x="6048825" y="2241125"/>
            <a:ext cx="2262000" cy="21132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2" name="Google Shape;92;g331cbc266ec_0_79"/>
          <p:cNvCxnSpPr>
            <a:stCxn id="93" idx="0"/>
          </p:cNvCxnSpPr>
          <p:nvPr/>
        </p:nvCxnSpPr>
        <p:spPr>
          <a:xfrm flipH="1" rot="10800000">
            <a:off x="6355700" y="4296675"/>
            <a:ext cx="824100" cy="13494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4" name="Google Shape;94;g331cbc266ec_0_79"/>
          <p:cNvSpPr/>
          <p:nvPr/>
        </p:nvSpPr>
        <p:spPr>
          <a:xfrm>
            <a:off x="6468275" y="3913750"/>
            <a:ext cx="1326900" cy="3828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g331cbc266ec_0_79"/>
          <p:cNvSpPr txBox="1"/>
          <p:nvPr/>
        </p:nvSpPr>
        <p:spPr>
          <a:xfrm>
            <a:off x="1621550" y="5646075"/>
            <a:ext cx="9468300" cy="3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urier"/>
                <a:ea typeface="Courier"/>
                <a:cs typeface="Courier"/>
                <a:sym typeface="Courier"/>
              </a:rPr>
              <a:t>K</a:t>
            </a: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lik tombol Daftar, pastikan anda di kolom </a:t>
            </a:r>
            <a:r>
              <a:rPr lang="en-US" sz="2400">
                <a:latin typeface="Courier"/>
                <a:ea typeface="Courier"/>
                <a:cs typeface="Courier"/>
                <a:sym typeface="Courier"/>
              </a:rPr>
              <a:t>Admin Server.</a:t>
            </a:r>
            <a:endParaRPr sz="24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339a96323ae_0_359"/>
          <p:cNvSpPr txBox="1"/>
          <p:nvPr>
            <p:ph type="title"/>
          </p:nvPr>
        </p:nvSpPr>
        <p:spPr>
          <a:xfrm>
            <a:off x="415650" y="955325"/>
            <a:ext cx="848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Monitoring dan Reporting menu Ruang Ujian</a:t>
            </a:r>
            <a:endParaRPr sz="3000"/>
          </a:p>
        </p:txBody>
      </p:sp>
      <p:pic>
        <p:nvPicPr>
          <p:cNvPr id="470" name="Google Shape;470;g339a96323ae_0_3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4525" y="1604525"/>
            <a:ext cx="8362949" cy="3900374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g339a96323ae_0_359"/>
          <p:cNvSpPr txBox="1"/>
          <p:nvPr/>
        </p:nvSpPr>
        <p:spPr>
          <a:xfrm>
            <a:off x="505500" y="5654975"/>
            <a:ext cx="111810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Terdapat dua menu pada Monitoring dan Reporting, diantaranya Server Ujian dan Ruang Ujian.</a:t>
            </a:r>
            <a:endParaRPr sz="17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72" name="Google Shape;472;g339a96323ae_0_359"/>
          <p:cNvSpPr/>
          <p:nvPr/>
        </p:nvSpPr>
        <p:spPr>
          <a:xfrm>
            <a:off x="3215600" y="1808275"/>
            <a:ext cx="973800" cy="6300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339a96323ae_0_372"/>
          <p:cNvSpPr txBox="1"/>
          <p:nvPr>
            <p:ph type="title"/>
          </p:nvPr>
        </p:nvSpPr>
        <p:spPr>
          <a:xfrm>
            <a:off x="415650" y="955325"/>
            <a:ext cx="848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Monitoring dan Reporting menu Ruang Ujian</a:t>
            </a:r>
            <a:endParaRPr sz="3000"/>
          </a:p>
        </p:txBody>
      </p:sp>
      <p:sp>
        <p:nvSpPr>
          <p:cNvPr id="479" name="Google Shape;479;g339a96323ae_0_372"/>
          <p:cNvSpPr txBox="1"/>
          <p:nvPr/>
        </p:nvSpPr>
        <p:spPr>
          <a:xfrm>
            <a:off x="639611" y="5731166"/>
            <a:ext cx="109128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Menu Server Ujian terdapat tombol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Lihat Log Server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Log Backup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, dan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Lihat Periode Ujian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endParaRPr sz="1500"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80" name="Google Shape;480;g339a96323ae_0_3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9250" y="1670475"/>
            <a:ext cx="8400725" cy="3988051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g339a96323ae_0_372"/>
          <p:cNvSpPr/>
          <p:nvPr/>
        </p:nvSpPr>
        <p:spPr>
          <a:xfrm>
            <a:off x="1619250" y="2036875"/>
            <a:ext cx="1085700" cy="2016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g339a96323ae_0_372"/>
          <p:cNvSpPr/>
          <p:nvPr/>
        </p:nvSpPr>
        <p:spPr>
          <a:xfrm>
            <a:off x="9324975" y="2379775"/>
            <a:ext cx="657000" cy="4206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g339a96323ae_0_3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9613" y="1718825"/>
            <a:ext cx="9312773" cy="4333651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g339a96323ae_0_381"/>
          <p:cNvSpPr txBox="1"/>
          <p:nvPr>
            <p:ph type="title"/>
          </p:nvPr>
        </p:nvSpPr>
        <p:spPr>
          <a:xfrm>
            <a:off x="415650" y="955325"/>
            <a:ext cx="848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Monitoring dan Reporting menu Ruang Ujian</a:t>
            </a:r>
            <a:endParaRPr sz="3000"/>
          </a:p>
        </p:txBody>
      </p:sp>
      <p:sp>
        <p:nvSpPr>
          <p:cNvPr id="490" name="Google Shape;490;g339a96323ae_0_381"/>
          <p:cNvSpPr txBox="1"/>
          <p:nvPr/>
        </p:nvSpPr>
        <p:spPr>
          <a:xfrm>
            <a:off x="591986" y="4692941"/>
            <a:ext cx="109128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Download Berita Acara Verifikasi Ruangan, pilih tombol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Lihat Periode Ujian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, kemudian pilih tombol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Download Berita Acara Verifikasi Ruangan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 Tombol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Download Berita Acara Verifikasi Ruangan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 akan aktif setelah Koordinator TIK melakukan Verifikasi Data.</a:t>
            </a:r>
            <a:endParaRPr sz="120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491" name="Google Shape;491;g339a96323ae_0_381"/>
          <p:cNvSpPr/>
          <p:nvPr/>
        </p:nvSpPr>
        <p:spPr>
          <a:xfrm>
            <a:off x="9124950" y="2446450"/>
            <a:ext cx="1638300" cy="5064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339a96323ae_0_390"/>
          <p:cNvSpPr txBox="1"/>
          <p:nvPr>
            <p:ph type="title"/>
          </p:nvPr>
        </p:nvSpPr>
        <p:spPr>
          <a:xfrm>
            <a:off x="415650" y="955325"/>
            <a:ext cx="848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Monitoring dan Reporting menu Ruang Ujian</a:t>
            </a:r>
            <a:endParaRPr sz="3000"/>
          </a:p>
        </p:txBody>
      </p:sp>
      <p:sp>
        <p:nvSpPr>
          <p:cNvPr id="498" name="Google Shape;498;g339a96323ae_0_390"/>
          <p:cNvSpPr txBox="1"/>
          <p:nvPr/>
        </p:nvSpPr>
        <p:spPr>
          <a:xfrm>
            <a:off x="639611" y="5597816"/>
            <a:ext cx="109128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Tombol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Download Semua BAHU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 pada periode ujian akan aktif setelah semua periode ujian tersebut selesai dilaksanakan.</a:t>
            </a: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99" name="Google Shape;499;g339a96323ae_0_3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4175" y="1604525"/>
            <a:ext cx="8683657" cy="4040925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g339a96323ae_0_390"/>
          <p:cNvSpPr/>
          <p:nvPr/>
        </p:nvSpPr>
        <p:spPr>
          <a:xfrm>
            <a:off x="8972550" y="2284525"/>
            <a:ext cx="1409700" cy="5232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39a96323ae_0_400"/>
          <p:cNvSpPr txBox="1"/>
          <p:nvPr>
            <p:ph type="title"/>
          </p:nvPr>
        </p:nvSpPr>
        <p:spPr>
          <a:xfrm>
            <a:off x="415650" y="955325"/>
            <a:ext cx="848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Monitoring dan Reporting menu Ruang Ujian</a:t>
            </a:r>
            <a:endParaRPr sz="3000"/>
          </a:p>
        </p:txBody>
      </p:sp>
      <p:sp>
        <p:nvSpPr>
          <p:cNvPr id="507" name="Google Shape;507;g339a96323ae_0_400"/>
          <p:cNvSpPr txBox="1"/>
          <p:nvPr/>
        </p:nvSpPr>
        <p:spPr>
          <a:xfrm>
            <a:off x="639611" y="5759741"/>
            <a:ext cx="10912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Download BAPU, pilih menu Ruang Ujian, klik tombol Lihat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Sesi Ujian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508" name="Google Shape;508;g339a96323ae_0_4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0952" y="1642625"/>
            <a:ext cx="8730083" cy="4117126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g339a96323ae_0_400"/>
          <p:cNvSpPr/>
          <p:nvPr/>
        </p:nvSpPr>
        <p:spPr>
          <a:xfrm>
            <a:off x="9829800" y="2284525"/>
            <a:ext cx="628800" cy="5232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g339a96323ae_0_400"/>
          <p:cNvSpPr/>
          <p:nvPr/>
        </p:nvSpPr>
        <p:spPr>
          <a:xfrm>
            <a:off x="1800225" y="2137975"/>
            <a:ext cx="1085700" cy="3078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339a96323ae_0_409"/>
          <p:cNvSpPr txBox="1"/>
          <p:nvPr>
            <p:ph type="title"/>
          </p:nvPr>
        </p:nvSpPr>
        <p:spPr>
          <a:xfrm>
            <a:off x="415650" y="955325"/>
            <a:ext cx="848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Monitoring dan Reporting menu Ruang Ujian</a:t>
            </a:r>
            <a:endParaRPr sz="3000"/>
          </a:p>
        </p:txBody>
      </p:sp>
      <p:sp>
        <p:nvSpPr>
          <p:cNvPr id="517" name="Google Shape;517;g339a96323ae_0_409"/>
          <p:cNvSpPr txBox="1"/>
          <p:nvPr/>
        </p:nvSpPr>
        <p:spPr>
          <a:xfrm>
            <a:off x="639611" y="5759741"/>
            <a:ext cx="10912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Klik tombol </a:t>
            </a:r>
            <a:r>
              <a:rPr b="1"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Lihat Ruang Ujian</a:t>
            </a:r>
            <a:r>
              <a:rPr lang="en-US" sz="16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518" name="Google Shape;518;g339a96323ae_0_4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4876" y="1623575"/>
            <a:ext cx="8644946" cy="4040924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g339a96323ae_0_409"/>
          <p:cNvSpPr/>
          <p:nvPr/>
        </p:nvSpPr>
        <p:spPr>
          <a:xfrm>
            <a:off x="1666875" y="2109400"/>
            <a:ext cx="1085700" cy="3078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g339a96323ae_0_409"/>
          <p:cNvSpPr/>
          <p:nvPr/>
        </p:nvSpPr>
        <p:spPr>
          <a:xfrm>
            <a:off x="9620225" y="2417200"/>
            <a:ext cx="639600" cy="5928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Google Shape;526;g339a96323ae_0_4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2600" y="1575950"/>
            <a:ext cx="8686800" cy="4092175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g339a96323ae_0_427"/>
          <p:cNvSpPr txBox="1"/>
          <p:nvPr>
            <p:ph type="title"/>
          </p:nvPr>
        </p:nvSpPr>
        <p:spPr>
          <a:xfrm>
            <a:off x="415650" y="955325"/>
            <a:ext cx="848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Monitoring dan Reporting menu Ruang Ujian</a:t>
            </a:r>
            <a:endParaRPr sz="3000"/>
          </a:p>
        </p:txBody>
      </p:sp>
      <p:sp>
        <p:nvSpPr>
          <p:cNvPr id="528" name="Google Shape;528;g339a96323ae_0_427"/>
          <p:cNvSpPr txBox="1"/>
          <p:nvPr/>
        </p:nvSpPr>
        <p:spPr>
          <a:xfrm>
            <a:off x="639611" y="5712116"/>
            <a:ext cx="10912800" cy="4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Terdapat tombol </a:t>
            </a:r>
            <a:r>
              <a:rPr b="1"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Download BAPU</a:t>
            </a:r>
            <a:r>
              <a:rPr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b="1"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Lihat Log Ruangan</a:t>
            </a:r>
            <a:r>
              <a:rPr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b="1"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Lihat Peserta ujian</a:t>
            </a:r>
            <a:r>
              <a:rPr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endParaRPr sz="1300">
              <a:solidFill>
                <a:schemeClr val="dk1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Tombol </a:t>
            </a:r>
            <a:r>
              <a:rPr b="1"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Download BAPU</a:t>
            </a:r>
            <a:r>
              <a:rPr lang="en-US" sz="130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 akan muncul setelah pengawas mengirim BAPU pada aplikasi pengawas.</a:t>
            </a: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529" name="Google Shape;529;g339a96323ae_0_427"/>
          <p:cNvSpPr/>
          <p:nvPr/>
        </p:nvSpPr>
        <p:spPr>
          <a:xfrm>
            <a:off x="1752600" y="2176075"/>
            <a:ext cx="1085700" cy="3078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g339a96323ae_0_427"/>
          <p:cNvSpPr/>
          <p:nvPr/>
        </p:nvSpPr>
        <p:spPr>
          <a:xfrm>
            <a:off x="9696425" y="2426725"/>
            <a:ext cx="639600" cy="5928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g331cbc266ec_0_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025" y="1462025"/>
            <a:ext cx="5691251" cy="47698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g331cbc266ec_0_93"/>
          <p:cNvSpPr txBox="1"/>
          <p:nvPr>
            <p:ph type="title"/>
          </p:nvPr>
        </p:nvSpPr>
        <p:spPr>
          <a:xfrm>
            <a:off x="569500" y="76649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Avenir"/>
                <a:ea typeface="Avenir"/>
                <a:cs typeface="Avenir"/>
                <a:sym typeface="Avenir"/>
              </a:rPr>
              <a:t>Registrasi Admin Server</a:t>
            </a:r>
            <a:endParaRPr sz="32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2" name="Google Shape;102;g331cbc266ec_0_93"/>
          <p:cNvSpPr txBox="1"/>
          <p:nvPr/>
        </p:nvSpPr>
        <p:spPr>
          <a:xfrm>
            <a:off x="6611419" y="2179185"/>
            <a:ext cx="4939200" cy="7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51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Pastikan alamat email dan nomor whatsapp yang di daftarkan </a:t>
            </a:r>
            <a:r>
              <a:rPr b="1" lang="en-US" sz="151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AKTIF</a:t>
            </a:r>
            <a:endParaRPr b="1" sz="151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Email yang didaftarkan </a:t>
            </a:r>
            <a:r>
              <a:rPr b="1" lang="en-US" sz="151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HANYA BISA</a:t>
            </a:r>
            <a:r>
              <a:rPr lang="en-US" sz="151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 digunakan satu kali registrasi</a:t>
            </a:r>
            <a:endParaRPr sz="262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03" name="Google Shape;103;g331cbc266ec_0_93"/>
          <p:cNvSpPr/>
          <p:nvPr/>
        </p:nvSpPr>
        <p:spPr>
          <a:xfrm>
            <a:off x="2870275" y="1530000"/>
            <a:ext cx="3641400" cy="43854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4" name="Google Shape;104;g331cbc266ec_0_93"/>
          <p:cNvCxnSpPr>
            <a:stCxn id="102" idx="2"/>
            <a:endCxn id="103" idx="3"/>
          </p:cNvCxnSpPr>
          <p:nvPr/>
        </p:nvCxnSpPr>
        <p:spPr>
          <a:xfrm flipH="1">
            <a:off x="6511819" y="2972385"/>
            <a:ext cx="2569200" cy="7503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5" name="Google Shape;105;g331cbc266ec_0_93"/>
          <p:cNvSpPr/>
          <p:nvPr/>
        </p:nvSpPr>
        <p:spPr>
          <a:xfrm>
            <a:off x="5625875" y="5549876"/>
            <a:ext cx="636300" cy="2997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6" name="Google Shape;106;g331cbc266ec_0_93"/>
          <p:cNvCxnSpPr>
            <a:stCxn id="107" idx="2"/>
            <a:endCxn id="105" idx="3"/>
          </p:cNvCxnSpPr>
          <p:nvPr/>
        </p:nvCxnSpPr>
        <p:spPr>
          <a:xfrm flipH="1">
            <a:off x="6262219" y="4404954"/>
            <a:ext cx="2818800" cy="1294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7" name="Google Shape;107;g331cbc266ec_0_93"/>
          <p:cNvSpPr txBox="1"/>
          <p:nvPr/>
        </p:nvSpPr>
        <p:spPr>
          <a:xfrm>
            <a:off x="6611419" y="3811854"/>
            <a:ext cx="4939200" cy="5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klik tombol daftar untuk menyelesaikan proses </a:t>
            </a:r>
            <a:r>
              <a:rPr b="1" lang="en-US" sz="151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registrasi</a:t>
            </a:r>
            <a:endParaRPr b="1" sz="262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31cbc266ec_0_107"/>
          <p:cNvSpPr txBox="1"/>
          <p:nvPr>
            <p:ph type="title"/>
          </p:nvPr>
        </p:nvSpPr>
        <p:spPr>
          <a:xfrm>
            <a:off x="415638" y="8982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Avenir"/>
                <a:ea typeface="Avenir"/>
                <a:cs typeface="Avenir"/>
                <a:sym typeface="Avenir"/>
              </a:rPr>
              <a:t>Registrasi Admin Server</a:t>
            </a:r>
            <a:endParaRPr sz="32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4" name="Google Shape;114;g331cbc266ec_0_107"/>
          <p:cNvSpPr txBox="1"/>
          <p:nvPr/>
        </p:nvSpPr>
        <p:spPr>
          <a:xfrm>
            <a:off x="1361862" y="5352075"/>
            <a:ext cx="9468300" cy="6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urier"/>
                <a:ea typeface="Courier"/>
                <a:cs typeface="Courier"/>
                <a:sym typeface="Courier"/>
              </a:rPr>
              <a:t>L</a:t>
            </a: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anjutkan </a:t>
            </a:r>
            <a:r>
              <a:rPr lang="en-US" sz="2400">
                <a:latin typeface="Courier"/>
                <a:ea typeface="Courier"/>
                <a:cs typeface="Courier"/>
                <a:sym typeface="Courier"/>
              </a:rPr>
              <a:t>dengan aktivasi pada Email.</a:t>
            </a:r>
            <a:endParaRPr b="1" sz="24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115" name="Google Shape;115;g331cbc266ec_0_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888" y="1730492"/>
            <a:ext cx="10944225" cy="355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g331cbc266ec_0_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938" y="1841663"/>
            <a:ext cx="10868025" cy="351472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331cbc266ec_0_116"/>
          <p:cNvSpPr txBox="1"/>
          <p:nvPr>
            <p:ph type="title"/>
          </p:nvPr>
        </p:nvSpPr>
        <p:spPr>
          <a:xfrm>
            <a:off x="463700" y="91079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Avenir"/>
                <a:ea typeface="Avenir"/>
                <a:cs typeface="Avenir"/>
                <a:sym typeface="Avenir"/>
              </a:rPr>
              <a:t>Registrasi Admin Server</a:t>
            </a:r>
            <a:endParaRPr/>
          </a:p>
        </p:txBody>
      </p:sp>
      <p:sp>
        <p:nvSpPr>
          <p:cNvPr id="123" name="Google Shape;123;g331cbc266ec_0_116"/>
          <p:cNvSpPr/>
          <p:nvPr/>
        </p:nvSpPr>
        <p:spPr>
          <a:xfrm>
            <a:off x="4741853" y="2005523"/>
            <a:ext cx="6048600" cy="19587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g331cbc266ec_0_116"/>
          <p:cNvSpPr txBox="1"/>
          <p:nvPr/>
        </p:nvSpPr>
        <p:spPr>
          <a:xfrm>
            <a:off x="1308100" y="5356400"/>
            <a:ext cx="9435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ikuti panduan, cari akun @utbk_snpmb_bot, dan kirim perintah aktivasi yang tertera</a:t>
            </a:r>
            <a:endParaRPr sz="21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cxnSp>
        <p:nvCxnSpPr>
          <p:cNvPr id="125" name="Google Shape;125;g331cbc266ec_0_116"/>
          <p:cNvCxnSpPr>
            <a:stCxn id="124" idx="0"/>
            <a:endCxn id="123" idx="2"/>
          </p:cNvCxnSpPr>
          <p:nvPr/>
        </p:nvCxnSpPr>
        <p:spPr>
          <a:xfrm flipH="1" rot="10800000">
            <a:off x="6026050" y="3964100"/>
            <a:ext cx="1740000" cy="13923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g331cbc266ec_0_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600" y="1591800"/>
            <a:ext cx="9019375" cy="3992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g331cbc266ec_0_127"/>
          <p:cNvSpPr txBox="1"/>
          <p:nvPr>
            <p:ph type="title"/>
          </p:nvPr>
        </p:nvSpPr>
        <p:spPr>
          <a:xfrm>
            <a:off x="367525" y="78981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Avenir"/>
                <a:ea typeface="Avenir"/>
                <a:cs typeface="Avenir"/>
                <a:sym typeface="Avenir"/>
              </a:rPr>
              <a:t>Registrasi Admin Server</a:t>
            </a:r>
            <a:endParaRPr sz="32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33" name="Google Shape;133;g331cbc266ec_0_127"/>
          <p:cNvSpPr txBox="1"/>
          <p:nvPr/>
        </p:nvSpPr>
        <p:spPr>
          <a:xfrm>
            <a:off x="9022947" y="2832224"/>
            <a:ext cx="2959800" cy="5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lengkapi data verifikasi</a:t>
            </a:r>
            <a:endParaRPr sz="24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34" name="Google Shape;134;g331cbc266ec_0_127"/>
          <p:cNvSpPr/>
          <p:nvPr/>
        </p:nvSpPr>
        <p:spPr>
          <a:xfrm>
            <a:off x="738475" y="2939800"/>
            <a:ext cx="5157600" cy="14262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5" name="Google Shape;135;g331cbc266ec_0_127"/>
          <p:cNvCxnSpPr>
            <a:stCxn id="133" idx="2"/>
            <a:endCxn id="134" idx="3"/>
          </p:cNvCxnSpPr>
          <p:nvPr/>
        </p:nvCxnSpPr>
        <p:spPr>
          <a:xfrm flipH="1">
            <a:off x="5896047" y="3365324"/>
            <a:ext cx="4606800" cy="287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  <a:effectLst>
            <a:outerShdw blurRad="57150" rotWithShape="0" algn="bl" dir="5400000" dist="19050">
              <a:srgbClr val="000000"/>
            </a:outerShdw>
          </a:effectLst>
        </p:spPr>
      </p:cxnSp>
      <p:sp>
        <p:nvSpPr>
          <p:cNvPr id="136" name="Google Shape;136;g331cbc266ec_0_127"/>
          <p:cNvSpPr/>
          <p:nvPr/>
        </p:nvSpPr>
        <p:spPr>
          <a:xfrm>
            <a:off x="4617326" y="4538046"/>
            <a:ext cx="1437000" cy="364800"/>
          </a:xfrm>
          <a:prstGeom prst="flowChartAlternateProcess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7" name="Google Shape;137;g331cbc266ec_0_127"/>
          <p:cNvCxnSpPr>
            <a:stCxn id="138" idx="0"/>
            <a:endCxn id="136" idx="2"/>
          </p:cNvCxnSpPr>
          <p:nvPr/>
        </p:nvCxnSpPr>
        <p:spPr>
          <a:xfrm flipH="1" rot="10800000">
            <a:off x="3192029" y="4902926"/>
            <a:ext cx="2143800" cy="7194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  <a:effectLst>
            <a:outerShdw blurRad="57150" rotWithShape="0" algn="bl" dir="5400000" dist="19050">
              <a:srgbClr val="000000"/>
            </a:outerShdw>
          </a:effectLst>
        </p:spPr>
      </p:cxnSp>
      <p:sp>
        <p:nvSpPr>
          <p:cNvPr id="138" name="Google Shape;138;g331cbc266ec_0_127"/>
          <p:cNvSpPr txBox="1"/>
          <p:nvPr/>
        </p:nvSpPr>
        <p:spPr>
          <a:xfrm>
            <a:off x="738479" y="5622326"/>
            <a:ext cx="4907100" cy="5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klik tombol </a:t>
            </a:r>
            <a:endParaRPr sz="24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“Kirim Data”</a:t>
            </a:r>
            <a:r>
              <a:rPr b="1" lang="en-US" sz="2400">
                <a:latin typeface="Courier"/>
                <a:ea typeface="Courier"/>
                <a:cs typeface="Courier"/>
                <a:sym typeface="Courier"/>
              </a:rPr>
              <a:t>. </a:t>
            </a:r>
            <a:r>
              <a:rPr lang="en-US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rPr>
              <a:t>Verifikasi oleh admin pusat.</a:t>
            </a:r>
            <a:endParaRPr b="1" sz="2400">
              <a:solidFill>
                <a:srgbClr val="000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2023-04-04T13:27:37Z</dcterms:created>
  <dc:creator>Imanudin Kudus</dc:creator>
</cp:coreProperties>
</file>