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6" roundtripDataSignature="AMtx7mi5zvPeUljeQ6C/k7YSk+r4CbyIP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6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ID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39afd78709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339afd7870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g339afd78709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39afd78709_0_1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339afd78709_0_13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g339afd78709_0_13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39afd78709_0_1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39afd78709_0_14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339afd78709_0_14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39afd78709_0_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39afd78709_0_5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g339afd78709_0_5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39afd78709_0_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39afd78709_0_6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g339afd78709_0_6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39afd78709_0_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39afd78709_0_7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g339afd78709_0_7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39afd78709_0_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39afd78709_0_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g339afd78709_0_8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39afd78709_0_9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39afd78709_0_9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339afd78709_0_9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39afd78709_0_10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39afd78709_0_10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g339afd78709_0_10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39afd78709_0_1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39afd78709_0_1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339afd78709_0_11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39afd78709_0_1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39afd78709_0_1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g339afd78709_0_1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339afd78709_0_10"/>
          <p:cNvSpPr txBox="1"/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/>
        </p:txBody>
      </p:sp>
      <p:sp>
        <p:nvSpPr>
          <p:cNvPr id="15" name="Google Shape;15;g339afd78709_0_10"/>
          <p:cNvSpPr txBox="1"/>
          <p:nvPr>
            <p:ph idx="1" type="subTitle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/>
        </p:txBody>
      </p:sp>
      <p:sp>
        <p:nvSpPr>
          <p:cNvPr id="16" name="Google Shape;16;g339afd78709_0_10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339afd78709_0_45"/>
          <p:cNvSpPr txBox="1"/>
          <p:nvPr>
            <p:ph hasCustomPrompt="1"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0" name="Google Shape;50;g339afd78709_0_45"/>
          <p:cNvSpPr txBox="1"/>
          <p:nvPr>
            <p:ph idx="1" type="body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51" name="Google Shape;51;g339afd78709_0_45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339afd78709_0_49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339afd78709_0_14"/>
          <p:cNvSpPr txBox="1"/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g339afd78709_0_14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339afd78709_0_17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22" name="Google Shape;22;g339afd78709_0_17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23" name="Google Shape;23;g339afd78709_0_17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339afd78709_0_21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26" name="Google Shape;26;g339afd78709_0_21"/>
          <p:cNvSpPr txBox="1"/>
          <p:nvPr>
            <p:ph idx="1" type="body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7" name="Google Shape;27;g339afd78709_0_21"/>
          <p:cNvSpPr txBox="1"/>
          <p:nvPr>
            <p:ph idx="2" type="body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8" name="Google Shape;28;g339afd78709_0_21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g339afd78709_0_26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31" name="Google Shape;31;g339afd78709_0_26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339afd78709_0_29"/>
          <p:cNvSpPr txBox="1"/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34" name="Google Shape;34;g339afd78709_0_29"/>
          <p:cNvSpPr txBox="1"/>
          <p:nvPr>
            <p:ph idx="1" type="body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35" name="Google Shape;35;g339afd78709_0_29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39afd78709_0_33"/>
          <p:cNvSpPr txBox="1"/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38" name="Google Shape;38;g339afd78709_0_33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339afd78709_0_36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g339afd78709_0_36"/>
          <p:cNvSpPr txBox="1"/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/>
        </p:txBody>
      </p:sp>
      <p:sp>
        <p:nvSpPr>
          <p:cNvPr id="42" name="Google Shape;42;g339afd78709_0_36"/>
          <p:cNvSpPr txBox="1"/>
          <p:nvPr>
            <p:ph idx="1" type="subTitle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43" name="Google Shape;43;g339afd78709_0_36"/>
          <p:cNvSpPr txBox="1"/>
          <p:nvPr>
            <p:ph idx="2" type="body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-381000" lvl="0" marL="4572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44" name="Google Shape;44;g339afd78709_0_36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339afd78709_0_42"/>
          <p:cNvSpPr txBox="1"/>
          <p:nvPr>
            <p:ph idx="1" type="body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/>
        </p:txBody>
      </p:sp>
      <p:sp>
        <p:nvSpPr>
          <p:cNvPr id="47" name="Google Shape;47;g339afd78709_0_42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339afd78709_0_6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" name="Google Shape;11;g339afd78709_0_6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1pPr>
            <a:lvl2pPr indent="-3492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2pPr>
            <a:lvl3pPr indent="-3492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3pPr>
            <a:lvl4pPr indent="-3492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4pPr>
            <a:lvl5pPr indent="-3492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5pPr>
            <a:lvl6pPr indent="-3492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6pPr>
            <a:lvl7pPr indent="-3492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7pPr>
            <a:lvl8pPr indent="-3492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8pPr>
            <a:lvl9pPr indent="-3492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" name="Google Shape;12;g339afd78709_0_6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39afd78709_0_0"/>
          <p:cNvSpPr txBox="1"/>
          <p:nvPr>
            <p:ph type="ctrTitle"/>
          </p:nvPr>
        </p:nvSpPr>
        <p:spPr>
          <a:xfrm>
            <a:off x="415650" y="1709248"/>
            <a:ext cx="11360700" cy="21567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PANDUAN KONFIGURASI PC UJIAN DAN PENGAWAS</a:t>
            </a:r>
            <a:endParaRPr/>
          </a:p>
        </p:txBody>
      </p:sp>
      <p:sp>
        <p:nvSpPr>
          <p:cNvPr id="60" name="Google Shape;60;g339afd78709_0_0"/>
          <p:cNvSpPr txBox="1"/>
          <p:nvPr>
            <p:ph idx="1" type="subTitle"/>
          </p:nvPr>
        </p:nvSpPr>
        <p:spPr>
          <a:xfrm>
            <a:off x="415650" y="3915158"/>
            <a:ext cx="11360700" cy="10569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25</a:t>
            </a:r>
            <a:r>
              <a:rPr lang="en-ID"/>
              <a:t> FEBRUARI 2025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39afd78709_0_137"/>
          <p:cNvSpPr txBox="1"/>
          <p:nvPr>
            <p:ph type="title"/>
          </p:nvPr>
        </p:nvSpPr>
        <p:spPr>
          <a:xfrm>
            <a:off x="415600" y="10547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ID" sz="3030"/>
              <a:t>Fitur dan Tombol yang Dinonaktifkan Selama SEB Berjalan</a:t>
            </a:r>
            <a:endParaRPr sz="3030"/>
          </a:p>
        </p:txBody>
      </p:sp>
      <p:sp>
        <p:nvSpPr>
          <p:cNvPr id="132" name="Google Shape;132;g339afd78709_0_137"/>
          <p:cNvSpPr txBox="1"/>
          <p:nvPr>
            <p:ph idx="1" type="body"/>
          </p:nvPr>
        </p:nvSpPr>
        <p:spPr>
          <a:xfrm>
            <a:off x="593875" y="1818275"/>
            <a:ext cx="10248900" cy="40434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b="1"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MacOS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Char char="•"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Process Switcher (cmd-tab/cmd-shift-tab)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Char char="•"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Force Quit Window (cmd-opt-esc)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Char char="•"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Screenshot (shift-cmd-3/shift-cmd-4) ; di beberapa perangkat apple fitur masih bisa digunakan tetapi </a:t>
            </a:r>
            <a:b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</a:b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gambar yang ditangkap bukan tampilan aplikasi pengawas/ujian melainkan desktop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Char char="•"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Screen Capture (shift-cmd-5)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Char char="•"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Mission Control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Char char="•"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Exposé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Char char="•"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Notification Center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Char char="•"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Docker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Char char="•"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Normal reboot (ctrl-cmd-eject)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Char char="•"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Normal shutdown (ctrl-opt-cmd-eject)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Char char="•"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Force shutdown/reboot dengan menekan tombol power ; user akan diminta memasukkan password quit </a:t>
            </a:r>
            <a:b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</a:b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aplikasi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39afd78709_0_144"/>
          <p:cNvSpPr txBox="1"/>
          <p:nvPr>
            <p:ph type="title"/>
          </p:nvPr>
        </p:nvSpPr>
        <p:spPr>
          <a:xfrm>
            <a:off x="415600" y="10547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ID" sz="3030"/>
              <a:t>Fitur dan Tombol yang Diaktifkan Selama SEB Berjalan</a:t>
            </a:r>
            <a:endParaRPr sz="3030"/>
          </a:p>
        </p:txBody>
      </p:sp>
      <p:sp>
        <p:nvSpPr>
          <p:cNvPr id="139" name="Google Shape;139;g339afd78709_0_144"/>
          <p:cNvSpPr txBox="1"/>
          <p:nvPr>
            <p:ph idx="1" type="body"/>
          </p:nvPr>
        </p:nvSpPr>
        <p:spPr>
          <a:xfrm>
            <a:off x="593875" y="1818275"/>
            <a:ext cx="10248900" cy="40434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23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Fitur yang diaktifkan </a:t>
            </a:r>
            <a:endParaRPr sz="23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6195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Courier"/>
              <a:buChar char="•"/>
            </a:pPr>
            <a:r>
              <a:rPr lang="en-ID" sz="23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Untuk merefresh halaman tekan tombol F5</a:t>
            </a:r>
            <a:endParaRPr sz="23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6195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Courier"/>
              <a:buChar char="•"/>
            </a:pPr>
            <a:r>
              <a:rPr lang="en-ID" sz="23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Password untuk memulai ujian </a:t>
            </a:r>
            <a:r>
              <a:rPr b="1" lang="en-ID" sz="23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utbk</a:t>
            </a:r>
            <a:br>
              <a:rPr b="1" lang="en-ID" sz="23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</a:br>
            <a:endParaRPr sz="23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23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Panduan Exit SEB</a:t>
            </a:r>
            <a:endParaRPr sz="23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746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Courier"/>
              <a:buChar char="•"/>
            </a:pPr>
            <a:r>
              <a:rPr lang="en-ID" sz="23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Untuk mengakhiri aplikasi secara paksa pada macOS tekan kombinasi tombol </a:t>
            </a:r>
            <a:r>
              <a:rPr b="1" lang="en-ID" sz="23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cmd+q</a:t>
            </a:r>
            <a:endParaRPr sz="23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746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Courier"/>
              <a:buChar char="•"/>
            </a:pPr>
            <a:r>
              <a:rPr lang="en-ID" sz="23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Untuk mengakhiri aplikasi secara paksa pada windows tekan kombinasi tombol </a:t>
            </a:r>
            <a:r>
              <a:rPr b="1" lang="en-ID" sz="23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ctrl+q</a:t>
            </a:r>
            <a:endParaRPr b="1" sz="23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23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Password untuk mengakhiri aplikasi SEB: S@mbalSeruit</a:t>
            </a:r>
            <a:endParaRPr b="1" sz="23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39afd78709_0_53"/>
          <p:cNvSpPr txBox="1"/>
          <p:nvPr>
            <p:ph type="title"/>
          </p:nvPr>
        </p:nvSpPr>
        <p:spPr>
          <a:xfrm>
            <a:off x="415650" y="907950"/>
            <a:ext cx="6274500" cy="6651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32673"/>
              <a:buNone/>
            </a:pPr>
            <a:r>
              <a:rPr lang="en-ID" sz="3030"/>
              <a:t>Spesifikasi PC Ujian dan Pengawas</a:t>
            </a:r>
            <a:endParaRPr sz="3030"/>
          </a:p>
        </p:txBody>
      </p:sp>
      <p:pic>
        <p:nvPicPr>
          <p:cNvPr id="67" name="Google Shape;67;g339afd78709_0_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00550" y="1451225"/>
            <a:ext cx="4171225" cy="4494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39afd78709_0_61"/>
          <p:cNvSpPr txBox="1"/>
          <p:nvPr>
            <p:ph type="title"/>
          </p:nvPr>
        </p:nvSpPr>
        <p:spPr>
          <a:xfrm>
            <a:off x="415650" y="907950"/>
            <a:ext cx="6274500" cy="6651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32673"/>
              <a:buNone/>
            </a:pPr>
            <a:r>
              <a:rPr lang="en-ID" sz="3030"/>
              <a:t>Konfigurasi PC Ujian dan Pengawas</a:t>
            </a:r>
            <a:endParaRPr sz="3030"/>
          </a:p>
        </p:txBody>
      </p:sp>
      <p:sp>
        <p:nvSpPr>
          <p:cNvPr id="74" name="Google Shape;74;g339afd78709_0_61"/>
          <p:cNvSpPr txBox="1"/>
          <p:nvPr/>
        </p:nvSpPr>
        <p:spPr>
          <a:xfrm>
            <a:off x="555775" y="1499650"/>
            <a:ext cx="10538700" cy="45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Courier"/>
              <a:buAutoNum type="arabicPeriod"/>
            </a:pPr>
            <a:r>
              <a:rPr lang="en-ID" sz="1900">
                <a:latin typeface="Courier"/>
                <a:ea typeface="Courier"/>
                <a:cs typeface="Courier"/>
                <a:sym typeface="Courier"/>
              </a:rPr>
              <a:t>Pastikan tanggal, waktu dan time zone pada workstation sudah sesuai (WIB UTC+7 ; WITA UTC+8 ; WIT UTC+9).</a:t>
            </a:r>
            <a:endParaRPr sz="1900">
              <a:latin typeface="Courier"/>
              <a:ea typeface="Courier"/>
              <a:cs typeface="Courier"/>
              <a:sym typeface="Couri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Courier"/>
              <a:buAutoNum type="arabicPeriod"/>
            </a:pPr>
            <a:r>
              <a:rPr lang="en-ID" sz="1900">
                <a:latin typeface="Courier"/>
                <a:ea typeface="Courier"/>
                <a:cs typeface="Courier"/>
                <a:sym typeface="Courier"/>
              </a:rPr>
              <a:t>Pastikan Regional &amp; Language English US.</a:t>
            </a:r>
            <a:endParaRPr sz="1900">
              <a:latin typeface="Courier"/>
              <a:ea typeface="Courier"/>
              <a:cs typeface="Courier"/>
              <a:sym typeface="Couri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Courier"/>
              <a:buAutoNum type="arabicPeriod"/>
            </a:pPr>
            <a:r>
              <a:rPr lang="en-ID" sz="1900">
                <a:latin typeface="Courier"/>
                <a:ea typeface="Courier"/>
                <a:cs typeface="Courier"/>
                <a:sym typeface="Courier"/>
              </a:rPr>
              <a:t>Ubah settingan Power &amp; Sleep menjadi Never.</a:t>
            </a:r>
            <a:endParaRPr sz="1900">
              <a:latin typeface="Courier"/>
              <a:ea typeface="Courier"/>
              <a:cs typeface="Courier"/>
              <a:sym typeface="Couri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Courier"/>
              <a:buAutoNum type="arabicPeriod"/>
            </a:pPr>
            <a:r>
              <a:rPr lang="en-ID" sz="1900">
                <a:latin typeface="Courier"/>
                <a:ea typeface="Courier"/>
                <a:cs typeface="Courier"/>
                <a:sym typeface="Courier"/>
              </a:rPr>
              <a:t>Matikan Screensaver, Proxy dan Firewall.</a:t>
            </a:r>
            <a:endParaRPr sz="1900">
              <a:latin typeface="Courier"/>
              <a:ea typeface="Courier"/>
              <a:cs typeface="Courier"/>
              <a:sym typeface="Couri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Courier"/>
              <a:buAutoNum type="arabicPeriod"/>
            </a:pPr>
            <a:r>
              <a:rPr lang="en-ID" sz="1900">
                <a:latin typeface="Courier"/>
                <a:ea typeface="Courier"/>
                <a:cs typeface="Courier"/>
                <a:sym typeface="Courier"/>
              </a:rPr>
              <a:t>Matikan aplikasi seperti Antivirus, Browser, Remote Desktop, Video Conference, Internet Download Manager (IDM) &amp; Deep Freeze. Pastikan juga aplikasi-aplikasi tersebut tidak berjalan di background service.</a:t>
            </a:r>
            <a:endParaRPr sz="1900">
              <a:latin typeface="Courier"/>
              <a:ea typeface="Courier"/>
              <a:cs typeface="Courier"/>
              <a:sym typeface="Couri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Courier"/>
              <a:buAutoNum type="arabicPeriod"/>
            </a:pPr>
            <a:r>
              <a:rPr lang="en-ID" sz="1900">
                <a:latin typeface="Courier"/>
                <a:ea typeface="Courier"/>
                <a:cs typeface="Courier"/>
                <a:sym typeface="Courier"/>
              </a:rPr>
              <a:t>Pada sistem operasi Windows 10 &amp; 11 pastikan workstation tidak mendownload update dan Merestart pada waktu ujian.</a:t>
            </a:r>
            <a:endParaRPr sz="1900">
              <a:latin typeface="Courier"/>
              <a:ea typeface="Courier"/>
              <a:cs typeface="Courier"/>
              <a:sym typeface="Couri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Courier"/>
              <a:buAutoNum type="arabicPeriod"/>
            </a:pPr>
            <a:r>
              <a:rPr lang="en-ID" sz="1900">
                <a:latin typeface="Courier"/>
                <a:ea typeface="Courier"/>
                <a:cs typeface="Courier"/>
                <a:sym typeface="Courier"/>
              </a:rPr>
              <a:t>Terinstall .Net versi terbaru.</a:t>
            </a:r>
            <a:endParaRPr sz="1900">
              <a:latin typeface="Courier"/>
              <a:ea typeface="Courier"/>
              <a:cs typeface="Courier"/>
              <a:sym typeface="Couri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Courier"/>
              <a:buAutoNum type="arabicPeriod"/>
            </a:pPr>
            <a:r>
              <a:rPr lang="en-ID" sz="1900">
                <a:latin typeface="Courier"/>
                <a:ea typeface="Courier"/>
                <a:cs typeface="Courier"/>
                <a:sym typeface="Courier"/>
              </a:rPr>
              <a:t>Backup Registry.</a:t>
            </a:r>
            <a:endParaRPr sz="1900">
              <a:latin typeface="Courier"/>
              <a:ea typeface="Courier"/>
              <a:cs typeface="Courier"/>
              <a:sym typeface="Couri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Courier"/>
              <a:buAutoNum type="arabicPeriod"/>
            </a:pPr>
            <a:r>
              <a:rPr lang="en-ID" sz="1900">
                <a:latin typeface="Courier"/>
                <a:ea typeface="Courier"/>
                <a:cs typeface="Courier"/>
                <a:sym typeface="Courier"/>
              </a:rPr>
              <a:t>Pastikan IP Address DNS di workstation menggunakan IP Address Server Ujian.</a:t>
            </a:r>
            <a:endParaRPr sz="1900"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39afd78709_0_71"/>
          <p:cNvSpPr txBox="1"/>
          <p:nvPr>
            <p:ph type="title"/>
          </p:nvPr>
        </p:nvSpPr>
        <p:spPr>
          <a:xfrm>
            <a:off x="415650" y="897474"/>
            <a:ext cx="11360700" cy="6861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32673"/>
              <a:buNone/>
            </a:pPr>
            <a:r>
              <a:rPr lang="en-ID" sz="3030"/>
              <a:t>Instalasi Aplikasi Ujian dan Pengawas</a:t>
            </a:r>
            <a:endParaRPr sz="3030"/>
          </a:p>
        </p:txBody>
      </p:sp>
      <p:sp>
        <p:nvSpPr>
          <p:cNvPr id="81" name="Google Shape;81;g339afd78709_0_71"/>
          <p:cNvSpPr txBox="1"/>
          <p:nvPr/>
        </p:nvSpPr>
        <p:spPr>
          <a:xfrm>
            <a:off x="513850" y="1646350"/>
            <a:ext cx="11167800" cy="3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000">
                <a:latin typeface="Courier"/>
                <a:ea typeface="Courier"/>
                <a:cs typeface="Courier"/>
                <a:sym typeface="Courier"/>
              </a:rPr>
              <a:t>Aplikasi Ujian dan Pengawas yang digunakan pada UTBK-SNBT tahun 2025, yaitu Safe Exam Browser. Untuk Windows menggunakan versi 3.8.0 , MacOS menggunakan versi 3.4.1 .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venir"/>
              <a:buNone/>
            </a:pPr>
            <a:r>
              <a:rPr b="1" lang="en-ID" sz="20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Fungsi Aplikasi SEB</a:t>
            </a:r>
            <a:endParaRPr sz="20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34290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AutoNum type="arabicPeriod"/>
            </a:pPr>
            <a:r>
              <a:rPr lang="en-ID" sz="20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Menonaktifkan beberapa fungsi tombol shortcut windows termasuk Ctrl+Alt+Del</a:t>
            </a:r>
            <a:endParaRPr sz="20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34290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AutoNum type="arabicPeriod"/>
            </a:pPr>
            <a:r>
              <a:rPr lang="en-ID" sz="20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Menonaktifkan akses pada fungsi Task Manager</a:t>
            </a:r>
            <a:endParaRPr sz="20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34290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AutoNum type="arabicPeriod"/>
            </a:pPr>
            <a:r>
              <a:rPr lang="en-ID" sz="20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Menonaktifkan akses pada fungsi Menu utama windows</a:t>
            </a:r>
            <a:endParaRPr sz="20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42900" lvl="0" marL="34290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AutoNum type="arabicPeriod"/>
            </a:pPr>
            <a:r>
              <a:rPr lang="en-ID" sz="20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Menonaktifkan akses pada fungsi Print Screen</a:t>
            </a:r>
            <a:endParaRPr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39afd78709_0_82"/>
          <p:cNvSpPr txBox="1"/>
          <p:nvPr>
            <p:ph type="title"/>
          </p:nvPr>
        </p:nvSpPr>
        <p:spPr>
          <a:xfrm>
            <a:off x="415650" y="897474"/>
            <a:ext cx="11360700" cy="6861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32673"/>
              <a:buNone/>
            </a:pPr>
            <a:r>
              <a:rPr lang="en-ID" sz="3030"/>
              <a:t>Instalasi Aplikasi Ujian dan Pengawas</a:t>
            </a:r>
            <a:endParaRPr sz="3030"/>
          </a:p>
        </p:txBody>
      </p:sp>
      <p:sp>
        <p:nvSpPr>
          <p:cNvPr id="88" name="Google Shape;88;g339afd78709_0_82"/>
          <p:cNvSpPr txBox="1"/>
          <p:nvPr/>
        </p:nvSpPr>
        <p:spPr>
          <a:xfrm>
            <a:off x="573175" y="1629075"/>
            <a:ext cx="4544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venir"/>
              <a:buNone/>
            </a:pPr>
            <a:r>
              <a:rPr i="0" lang="en-ID" sz="15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Berikut tahapan instalasi aplikasi ujian &amp; pengawas:</a:t>
            </a:r>
            <a:endParaRPr i="0" sz="1500" u="none" cap="none" strike="noStrik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t/>
            </a:r>
            <a:endParaRPr i="0" sz="1500" u="none" cap="none" strike="noStrik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2385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alibri"/>
              <a:buAutoNum type="arabicPeriod"/>
            </a:pPr>
            <a:r>
              <a:rPr i="0" lang="en-ID" sz="15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Buka installer dengan nama file </a:t>
            </a:r>
            <a:r>
              <a:rPr b="1" i="0" lang="en-ID" sz="15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SaveExamBrowserInstaller3.</a:t>
            </a:r>
            <a:r>
              <a:rPr b="1" lang="en-ID" sz="1500">
                <a:latin typeface="Courier"/>
                <a:ea typeface="Courier"/>
                <a:cs typeface="Courier"/>
                <a:sym typeface="Courier"/>
              </a:rPr>
              <a:t>8</a:t>
            </a:r>
            <a:r>
              <a:rPr b="1" i="0" lang="en-ID" sz="15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.</a:t>
            </a:r>
            <a:r>
              <a:rPr b="1" lang="en-ID" sz="1500">
                <a:latin typeface="Courier"/>
                <a:ea typeface="Courier"/>
                <a:cs typeface="Courier"/>
                <a:sym typeface="Courier"/>
              </a:rPr>
              <a:t>0</a:t>
            </a:r>
            <a:r>
              <a:rPr b="1" i="0" lang="en-ID" sz="15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.exe</a:t>
            </a:r>
            <a:endParaRPr sz="1500">
              <a:latin typeface="Courier"/>
              <a:ea typeface="Courier"/>
              <a:cs typeface="Courier"/>
              <a:sym typeface="Courier"/>
            </a:endParaRPr>
          </a:p>
          <a:p>
            <a:pPr indent="-32385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alibri"/>
              <a:buAutoNum type="arabicPeriod"/>
            </a:pPr>
            <a:r>
              <a:rPr i="0" lang="en-ID" sz="15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Proses persiapan instalasi</a:t>
            </a:r>
            <a:endParaRPr i="0" sz="1500" u="none" cap="none" strike="noStrik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89" name="Google Shape;89;g339afd78709_0_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7275" y="1624882"/>
            <a:ext cx="1171575" cy="148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g339afd78709_0_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10775" y="1629074"/>
            <a:ext cx="5076825" cy="434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39afd78709_0_93"/>
          <p:cNvSpPr txBox="1"/>
          <p:nvPr>
            <p:ph type="title"/>
          </p:nvPr>
        </p:nvSpPr>
        <p:spPr>
          <a:xfrm>
            <a:off x="415650" y="897474"/>
            <a:ext cx="11360700" cy="6861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32673"/>
              <a:buNone/>
            </a:pPr>
            <a:r>
              <a:rPr lang="en-ID" sz="3030"/>
              <a:t>Instalasi Aplikasi Ujian dan Pengawas</a:t>
            </a:r>
            <a:endParaRPr sz="3030"/>
          </a:p>
        </p:txBody>
      </p:sp>
      <p:sp>
        <p:nvSpPr>
          <p:cNvPr id="97" name="Google Shape;97;g339afd78709_0_93"/>
          <p:cNvSpPr txBox="1"/>
          <p:nvPr/>
        </p:nvSpPr>
        <p:spPr>
          <a:xfrm>
            <a:off x="545275" y="1493900"/>
            <a:ext cx="96159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30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venir"/>
              <a:buAutoNum type="arabicPeriod" startAt="3"/>
            </a:pPr>
            <a:r>
              <a:rPr i="0" lang="en-ID" sz="16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Pilih tombol </a:t>
            </a:r>
            <a:r>
              <a:rPr b="1" i="0" lang="en-ID" sz="16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Install </a:t>
            </a:r>
            <a:r>
              <a:rPr i="0" lang="en-ID" sz="16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&gt; pada tampilan awal instalasi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venir"/>
              <a:buAutoNum type="arabicPeriod" startAt="3"/>
            </a:pPr>
            <a:r>
              <a:rPr i="0" lang="en-ID" sz="16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Pilih “</a:t>
            </a:r>
            <a:r>
              <a:rPr b="1" i="0" lang="en-ID" sz="16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I agree to the licence terms and conditions</a:t>
            </a:r>
            <a:r>
              <a:rPr i="0" lang="en-ID" sz="16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”, kemudian pilih </a:t>
            </a:r>
            <a:r>
              <a:rPr b="1" i="0" lang="en-ID" sz="16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Install</a:t>
            </a:r>
            <a:r>
              <a:rPr i="0" lang="en-ID" sz="16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 &gt; kemudian klik </a:t>
            </a:r>
            <a:r>
              <a:rPr b="1" i="0" lang="en-ID" sz="16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yes</a:t>
            </a:r>
            <a:endParaRPr b="1" i="0" sz="1600" u="none" cap="none" strike="noStrik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98" name="Google Shape;98;g339afd78709_0_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47327" y="2392122"/>
            <a:ext cx="4414423" cy="3776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g339afd78709_0_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0550" y="2324813"/>
            <a:ext cx="4571999" cy="391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39afd78709_0_105"/>
          <p:cNvSpPr txBox="1"/>
          <p:nvPr>
            <p:ph type="title"/>
          </p:nvPr>
        </p:nvSpPr>
        <p:spPr>
          <a:xfrm>
            <a:off x="415650" y="897474"/>
            <a:ext cx="11360700" cy="6861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32673"/>
              <a:buNone/>
            </a:pPr>
            <a:r>
              <a:rPr lang="en-ID" sz="3030"/>
              <a:t>Instalasi Aplikasi Ujian dan Pengawas</a:t>
            </a:r>
            <a:endParaRPr sz="3030"/>
          </a:p>
        </p:txBody>
      </p:sp>
      <p:sp>
        <p:nvSpPr>
          <p:cNvPr id="106" name="Google Shape;106;g339afd78709_0_105"/>
          <p:cNvSpPr txBox="1"/>
          <p:nvPr/>
        </p:nvSpPr>
        <p:spPr>
          <a:xfrm>
            <a:off x="602002" y="1336175"/>
            <a:ext cx="90033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t/>
            </a:r>
            <a:endParaRPr i="0" sz="1600" u="none" cap="none" strike="noStrik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ourier"/>
              <a:buAutoNum type="arabicPeriod" startAt="5"/>
            </a:pPr>
            <a:r>
              <a:rPr i="0" lang="en-ID" sz="16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Tunggu progress install sampai dengan selesai</a:t>
            </a:r>
            <a:endParaRPr b="1" sz="1600"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ourier"/>
              <a:buAutoNum type="arabicPeriod" startAt="5"/>
            </a:pPr>
            <a:r>
              <a:rPr i="0" lang="en-ID" sz="16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Setelah selesai akan muncul tampilan seperti berikut, kemudian pilih </a:t>
            </a:r>
            <a:r>
              <a:rPr b="1" lang="en-ID" sz="1600">
                <a:latin typeface="Courier"/>
                <a:ea typeface="Courier"/>
                <a:cs typeface="Courier"/>
                <a:sym typeface="Courier"/>
              </a:rPr>
              <a:t>Close</a:t>
            </a:r>
            <a:endParaRPr i="0" sz="1600" u="none" cap="none" strike="noStrik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107" name="Google Shape;107;g339afd78709_0_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4650" y="2413475"/>
            <a:ext cx="4096035" cy="355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g339afd78709_0_10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5977" y="2431174"/>
            <a:ext cx="4096025" cy="35196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39afd78709_0_118"/>
          <p:cNvSpPr txBox="1"/>
          <p:nvPr>
            <p:ph type="title"/>
          </p:nvPr>
        </p:nvSpPr>
        <p:spPr>
          <a:xfrm>
            <a:off x="415600" y="991842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ID" sz="3030"/>
              <a:t>Menjalankan Aplikasi Ujian dan Pengawas</a:t>
            </a:r>
            <a:endParaRPr sz="3030"/>
          </a:p>
        </p:txBody>
      </p:sp>
      <p:sp>
        <p:nvSpPr>
          <p:cNvPr id="115" name="Google Shape;115;g339afd78709_0_118"/>
          <p:cNvSpPr txBox="1"/>
          <p:nvPr>
            <p:ph idx="1" type="body"/>
          </p:nvPr>
        </p:nvSpPr>
        <p:spPr>
          <a:xfrm>
            <a:off x="415650" y="1646351"/>
            <a:ext cx="11360700" cy="2181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"/>
              <a:buChar char="●"/>
            </a:pPr>
            <a:r>
              <a:rPr lang="en-ID" sz="15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Jalankan file AplikasiPengawasWin-1.0.0.seb / AplikasiPengawasMac-1.0.0.seb untuk aplikasi pengawas.</a:t>
            </a:r>
            <a:endParaRPr sz="15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"/>
              <a:buChar char="●"/>
            </a:pPr>
            <a:r>
              <a:rPr lang="en-ID" sz="15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Sedangkan untuk aplikasi ujian, jalankan file AplikasiUjianWin-v1.0.0.seb / AplikasiUjianMac-v1.0.0.seb. Kita tidak perlu menjalankan aplikasi Safe Exam Browser sebelumnya, karena aplikasi Safe Exam Browser akan otomatis terpanggil ketika ketika menjalankan file AplikasiPengawasWin-1.0.0.seb / AplikasiPengawasMac-3.0.0.seb ataupun AplikasiUjianWin-v1.0.0.seb / AplikasiUjianMac-v1.0.0.seb.</a:t>
            </a:r>
            <a:endParaRPr sz="15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116" name="Google Shape;116;g339afd78709_0_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0800" y="3659850"/>
            <a:ext cx="2984519" cy="183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g339afd78709_0_118"/>
          <p:cNvSpPr txBox="1"/>
          <p:nvPr/>
        </p:nvSpPr>
        <p:spPr>
          <a:xfrm>
            <a:off x="415600" y="5494850"/>
            <a:ext cx="108324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"/>
              <a:buChar char="●"/>
            </a:pPr>
            <a:r>
              <a:rPr lang="en-ID" sz="15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Masukkan </a:t>
            </a:r>
            <a:r>
              <a:rPr b="1" lang="en-ID" sz="15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utbk </a:t>
            </a:r>
            <a:r>
              <a:rPr lang="en-ID" sz="15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untuk password aplikasi ujian. Untuk memastikan workstation berjalan normal, standby-kan aplikasi selama 30 menit.</a:t>
            </a:r>
            <a:endParaRPr sz="15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39afd78709_0_129"/>
          <p:cNvSpPr txBox="1"/>
          <p:nvPr>
            <p:ph type="title"/>
          </p:nvPr>
        </p:nvSpPr>
        <p:spPr>
          <a:xfrm>
            <a:off x="415600" y="10547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ID" sz="3030"/>
              <a:t>Fitur dan Tombol yang Dinonaktifkan Selama SEB Berjalan</a:t>
            </a:r>
            <a:endParaRPr sz="3030"/>
          </a:p>
        </p:txBody>
      </p:sp>
      <p:sp>
        <p:nvSpPr>
          <p:cNvPr id="124" name="Google Shape;124;g339afd78709_0_129"/>
          <p:cNvSpPr txBox="1"/>
          <p:nvPr>
            <p:ph idx="1" type="body"/>
          </p:nvPr>
        </p:nvSpPr>
        <p:spPr>
          <a:xfrm>
            <a:off x="415600" y="1818275"/>
            <a:ext cx="4921800" cy="427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venir"/>
              <a:buNone/>
            </a:pPr>
            <a:r>
              <a:rPr b="1"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Windows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venir"/>
              <a:buNone/>
            </a:pPr>
            <a:r>
              <a:rPr b="1"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Kombinasi Tombol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Char char="•"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Esc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Char char="•"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Ctrl-esc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Char char="•"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Ctrl-Shift-esc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Char char="•"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Alt-esc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Char char="•"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Alt-tab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Char char="•"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Win-tab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Char char="•"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Alt+F4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Char char="•"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Alt+mousewheel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Char char="•"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Klik kanan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Char char="•"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Print screen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"/>
              <a:buChar char="•"/>
            </a:pPr>
            <a:r>
              <a:rPr lang="en-ID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F1, F2, F3, F4, F6, F7, F8, F9, F10, F11 &amp; F12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125" name="Google Shape;125;g339afd78709_0_129"/>
          <p:cNvSpPr txBox="1"/>
          <p:nvPr/>
        </p:nvSpPr>
        <p:spPr>
          <a:xfrm>
            <a:off x="6415127" y="1954604"/>
            <a:ext cx="48696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venir"/>
              <a:buNone/>
            </a:pPr>
            <a:r>
              <a:rPr b="1" i="0" lang="en-ID" sz="18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Fitur Windows Security Screen (ctrl-alt-del)</a:t>
            </a:r>
            <a:endParaRPr i="0" sz="1800" u="none" cap="none" strike="noStrik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Char char="•"/>
            </a:pPr>
            <a:r>
              <a:rPr i="0" lang="en-ID" sz="18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Switch User</a:t>
            </a:r>
            <a:endParaRPr i="0" sz="1800" u="none" cap="none" strike="noStrik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Char char="•"/>
            </a:pPr>
            <a:r>
              <a:rPr i="0" lang="en-ID" sz="18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Lock</a:t>
            </a:r>
            <a:endParaRPr i="0" sz="1800" u="none" cap="none" strike="noStrik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Char char="•"/>
            </a:pPr>
            <a:r>
              <a:rPr i="0" lang="en-ID" sz="18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Change Password</a:t>
            </a:r>
            <a:endParaRPr i="0" sz="1800" u="none" cap="none" strike="noStrik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Char char="•"/>
            </a:pPr>
            <a:r>
              <a:rPr i="0" lang="en-ID" sz="18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Task Manager</a:t>
            </a:r>
            <a:endParaRPr i="0" sz="1800" u="none" cap="none" strike="noStrik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Char char="•"/>
            </a:pPr>
            <a:r>
              <a:rPr i="0" lang="en-ID" sz="18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Log off</a:t>
            </a:r>
            <a:endParaRPr i="0" sz="1800" u="none" cap="none" strike="noStrik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Char char="•"/>
            </a:pPr>
            <a:r>
              <a:rPr i="0" lang="en-ID" sz="18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Shut down</a:t>
            </a:r>
            <a:endParaRPr i="0" sz="1800" u="none" cap="none" strike="noStrik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3302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"/>
              <a:buChar char="•"/>
            </a:pPr>
            <a:r>
              <a:rPr i="0" lang="en-ID" sz="1800" u="none" cap="none" strike="noStrik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Ease of access</a:t>
            </a:r>
            <a:endParaRPr i="0" sz="1800" u="none" cap="none" strike="noStrik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2023-04-04T13:27:37Z</dcterms:created>
  <dc:creator>Imanudin Kudus</dc:creator>
</cp:coreProperties>
</file>